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58" r:id="rId4"/>
    <p:sldId id="260" r:id="rId5"/>
    <p:sldId id="267" r:id="rId6"/>
    <p:sldId id="268" r:id="rId7"/>
    <p:sldId id="261" r:id="rId8"/>
    <p:sldId id="262" r:id="rId9"/>
    <p:sldId id="264" r:id="rId10"/>
    <p:sldId id="265" r:id="rId11"/>
    <p:sldId id="266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56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62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4488-FAB1-4D5A-A37D-4AC6921F34B1}" type="datetimeFigureOut">
              <a:rPr lang="en-IN" smtClean="0"/>
              <a:t>03-08-2024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D381-16DE-4B12-BCBA-F5E6C2B403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2265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4488-FAB1-4D5A-A37D-4AC6921F34B1}" type="datetimeFigureOut">
              <a:rPr lang="en-IN" smtClean="0"/>
              <a:t>03-08-2024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D381-16DE-4B12-BCBA-F5E6C2B403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7836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4488-FAB1-4D5A-A37D-4AC6921F34B1}" type="datetimeFigureOut">
              <a:rPr lang="en-IN" smtClean="0"/>
              <a:t>03-08-2024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D381-16DE-4B12-BCBA-F5E6C2B403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8070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4488-FAB1-4D5A-A37D-4AC6921F34B1}" type="datetimeFigureOut">
              <a:rPr lang="en-IN" smtClean="0"/>
              <a:t>03-08-2024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D381-16DE-4B12-BCBA-F5E6C2B403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8720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4488-FAB1-4D5A-A37D-4AC6921F34B1}" type="datetimeFigureOut">
              <a:rPr lang="en-IN" smtClean="0"/>
              <a:t>03-08-2024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D381-16DE-4B12-BCBA-F5E6C2B403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5038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4488-FAB1-4D5A-A37D-4AC6921F34B1}" type="datetimeFigureOut">
              <a:rPr lang="en-IN" smtClean="0"/>
              <a:t>03-08-2024</a:t>
            </a:fld>
            <a:endParaRPr lang="en-IN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D381-16DE-4B12-BCBA-F5E6C2B403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8868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4488-FAB1-4D5A-A37D-4AC6921F34B1}" type="datetimeFigureOut">
              <a:rPr lang="en-IN" smtClean="0"/>
              <a:t>03-08-2024</a:t>
            </a:fld>
            <a:endParaRPr lang="en-IN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D381-16DE-4B12-BCBA-F5E6C2B403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4777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4488-FAB1-4D5A-A37D-4AC6921F34B1}" type="datetimeFigureOut">
              <a:rPr lang="en-IN" smtClean="0"/>
              <a:t>03-08-2024</a:t>
            </a:fld>
            <a:endParaRPr lang="en-IN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D381-16DE-4B12-BCBA-F5E6C2B403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6142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4488-FAB1-4D5A-A37D-4AC6921F34B1}" type="datetimeFigureOut">
              <a:rPr lang="en-IN" smtClean="0"/>
              <a:t>03-08-2024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D381-16DE-4B12-BCBA-F5E6C2B403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7917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4488-FAB1-4D5A-A37D-4AC6921F34B1}" type="datetimeFigureOut">
              <a:rPr lang="en-IN" smtClean="0"/>
              <a:t>03-08-2024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D381-16DE-4B12-BCBA-F5E6C2B403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5975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4488-FAB1-4D5A-A37D-4AC6921F34B1}" type="datetimeFigureOut">
              <a:rPr lang="en-IN" smtClean="0"/>
              <a:t>03-08-2024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D381-16DE-4B12-BCBA-F5E6C2B403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31492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4488-FAB1-4D5A-A37D-4AC6921F34B1}" type="datetimeFigureOut">
              <a:rPr lang="en-IN" smtClean="0"/>
              <a:t>03-08-2024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D381-16DE-4B12-BCBA-F5E6C2B40397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143350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4488-FAB1-4D5A-A37D-4AC6921F34B1}" type="datetimeFigureOut">
              <a:rPr lang="en-IN" smtClean="0"/>
              <a:t>03-08-2024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D381-16DE-4B12-BCBA-F5E6C2B403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62216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4488-FAB1-4D5A-A37D-4AC6921F34B1}" type="datetimeFigureOut">
              <a:rPr lang="en-IN" smtClean="0"/>
              <a:t>03-08-2024</a:t>
            </a:fld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D381-16DE-4B12-BCBA-F5E6C2B403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41640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4488-FAB1-4D5A-A37D-4AC6921F34B1}" type="datetimeFigureOut">
              <a:rPr lang="en-IN" smtClean="0"/>
              <a:t>03-08-2024</a:t>
            </a:fld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D381-16DE-4B12-BCBA-F5E6C2B403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08280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4488-FAB1-4D5A-A37D-4AC6921F34B1}" type="datetimeFigureOut">
              <a:rPr lang="en-IN" smtClean="0"/>
              <a:t>03-08-2024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D381-16DE-4B12-BCBA-F5E6C2B403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48766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4488-FAB1-4D5A-A37D-4AC6921F34B1}" type="datetimeFigureOut">
              <a:rPr lang="en-IN" smtClean="0"/>
              <a:t>03-08-2024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D381-16DE-4B12-BCBA-F5E6C2B403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3204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68D4488-FAB1-4D5A-A37D-4AC6921F34B1}" type="datetimeFigureOut">
              <a:rPr lang="en-IN" smtClean="0"/>
              <a:t>03-08-2024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2D381-16DE-4B12-BCBA-F5E6C2B403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67156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32DDFB-EDE8-A0A7-B11F-6299E70DAA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FABC1C3-63CF-A835-7187-7D4A2B8641EA}"/>
              </a:ext>
            </a:extLst>
          </p:cNvPr>
          <p:cNvSpPr txBox="1"/>
          <p:nvPr/>
        </p:nvSpPr>
        <p:spPr>
          <a:xfrm>
            <a:off x="-2" y="2607421"/>
            <a:ext cx="1219200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7800" dirty="0">
                <a:solidFill>
                  <a:srgbClr val="02EE0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HUMAN NEURAL SYSTEM</a:t>
            </a:r>
          </a:p>
        </p:txBody>
      </p:sp>
      <p:pic>
        <p:nvPicPr>
          <p:cNvPr id="8" name="Picture 7" descr="A green and yellow sign&#10;&#10;Description automatically generated">
            <a:extLst>
              <a:ext uri="{FF2B5EF4-FFF2-40B4-BE49-F238E27FC236}">
                <a16:creationId xmlns:a16="http://schemas.microsoft.com/office/drawing/2014/main" id="{A8720024-BDEF-EAA8-4FBE-5C2BDFBDB6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3634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3E64BEC-5825-DD00-9D43-D0A6BB992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155" y="1149888"/>
            <a:ext cx="1828587" cy="5241388"/>
          </a:xfrm>
          <a:prstGeom prst="rect">
            <a:avLst/>
          </a:prstGeom>
        </p:spPr>
      </p:pic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3D5CFFDA-5358-C5D1-DF46-71F460CD09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34">
            <a:extLst>
              <a:ext uri="{FF2B5EF4-FFF2-40B4-BE49-F238E27FC236}">
                <a16:creationId xmlns:a16="http://schemas.microsoft.com/office/drawing/2014/main" id="{74EBA225-BEA3-6515-36D5-50CC941CCF35}"/>
              </a:ext>
            </a:extLst>
          </p:cNvPr>
          <p:cNvSpPr/>
          <p:nvPr/>
        </p:nvSpPr>
        <p:spPr>
          <a:xfrm>
            <a:off x="588323" y="246381"/>
            <a:ext cx="8145130" cy="627281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7AFBA1-A8A8-5576-1D75-FD71C5F22ADA}"/>
              </a:ext>
            </a:extLst>
          </p:cNvPr>
          <p:cNvSpPr txBox="1"/>
          <p:nvPr/>
        </p:nvSpPr>
        <p:spPr>
          <a:xfrm>
            <a:off x="985365" y="227331"/>
            <a:ext cx="7748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  <a:cs typeface="Aharoni" panose="02010803020104030203" pitchFamily="2" charset="-79"/>
              </a:rPr>
              <a:t>NERVOUS (NEURAL) SYSTEM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5BE10D0-6BDC-F958-4204-325302C01A1E}"/>
              </a:ext>
            </a:extLst>
          </p:cNvPr>
          <p:cNvSpPr txBox="1">
            <a:spLocks/>
          </p:cNvSpPr>
          <p:nvPr/>
        </p:nvSpPr>
        <p:spPr>
          <a:xfrm>
            <a:off x="2924175" y="1466850"/>
            <a:ext cx="7600950" cy="20955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>
              <a:defRPr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is a system that controls and coordinates the body activities, conducts &amp; integrates the information and responds to stimuli. </a:t>
            </a:r>
          </a:p>
          <a:p>
            <a:pPr>
              <a:defRPr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includes brain, spinal cord &amp; nerves</a:t>
            </a:r>
            <a:endParaRPr lang="en-US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109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301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591830A8-5319-8ABE-5E9D-6B214A4B84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82B4296-C783-4E8C-C553-4256DB440343}"/>
              </a:ext>
            </a:extLst>
          </p:cNvPr>
          <p:cNvSpPr txBox="1">
            <a:spLocks/>
          </p:cNvSpPr>
          <p:nvPr/>
        </p:nvSpPr>
        <p:spPr>
          <a:xfrm>
            <a:off x="5162550" y="1557973"/>
            <a:ext cx="5791200" cy="26670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569913" lvl="1" indent="-344488">
              <a:defRPr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Neuron is the structural and functional unit of nervous system. </a:t>
            </a:r>
          </a:p>
          <a:p>
            <a:pPr marL="569913" lvl="1" indent="-344488">
              <a:defRPr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has 3 main parts: </a:t>
            </a:r>
          </a:p>
          <a:p>
            <a:pPr marL="225425" lvl="1" indent="0">
              <a:buFont typeface="Wingdings 3" charset="2"/>
              <a:buNone/>
              <a:defRPr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Cell body (</a:t>
            </a:r>
            <a:r>
              <a:rPr lang="en-US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cyton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pPr marL="225425" lvl="1" indent="0">
              <a:buFont typeface="Wingdings 3" charset="2"/>
              <a:buNone/>
              <a:defRPr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Dendron </a:t>
            </a:r>
          </a:p>
          <a:p>
            <a:pPr marL="225425" lvl="1" indent="0">
              <a:buFont typeface="Wingdings 3" charset="2"/>
              <a:buNone/>
              <a:defRPr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Axon </a:t>
            </a:r>
            <a:endParaRPr lang="en-US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2" descr="Nervous System | The Partnership in Education">
            <a:extLst>
              <a:ext uri="{FF2B5EF4-FFF2-40B4-BE49-F238E27FC236}">
                <a16:creationId xmlns:a16="http://schemas.microsoft.com/office/drawing/2014/main" id="{07119F1F-943E-0270-3E93-C11EC383E7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1434148"/>
            <a:ext cx="48768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ject 34">
            <a:extLst>
              <a:ext uri="{FF2B5EF4-FFF2-40B4-BE49-F238E27FC236}">
                <a16:creationId xmlns:a16="http://schemas.microsoft.com/office/drawing/2014/main" id="{63AA3FC6-398B-DF2C-05C0-D968AF63BF89}"/>
              </a:ext>
            </a:extLst>
          </p:cNvPr>
          <p:cNvSpPr/>
          <p:nvPr/>
        </p:nvSpPr>
        <p:spPr>
          <a:xfrm>
            <a:off x="588323" y="246381"/>
            <a:ext cx="5926777" cy="627281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1F5B33-9F40-060A-CA32-6812FE473D62}"/>
              </a:ext>
            </a:extLst>
          </p:cNvPr>
          <p:cNvSpPr txBox="1"/>
          <p:nvPr/>
        </p:nvSpPr>
        <p:spPr>
          <a:xfrm>
            <a:off x="680565" y="223741"/>
            <a:ext cx="58345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  <a:cs typeface="Aharoni" panose="02010803020104030203" pitchFamily="2" charset="-79"/>
              </a:rPr>
              <a:t>NEURON (NERVE CELL)</a:t>
            </a:r>
          </a:p>
        </p:txBody>
      </p:sp>
    </p:spTree>
    <p:extLst>
      <p:ext uri="{BB962C8B-B14F-4D97-AF65-F5344CB8AC3E}">
        <p14:creationId xmlns:p14="http://schemas.microsoft.com/office/powerpoint/2010/main" val="1997816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AA697B1F-239B-4328-3B5A-A6008DD379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34">
            <a:extLst>
              <a:ext uri="{FF2B5EF4-FFF2-40B4-BE49-F238E27FC236}">
                <a16:creationId xmlns:a16="http://schemas.microsoft.com/office/drawing/2014/main" id="{8295B94C-CB7A-5145-6B46-C1756498FC39}"/>
              </a:ext>
            </a:extLst>
          </p:cNvPr>
          <p:cNvSpPr/>
          <p:nvPr/>
        </p:nvSpPr>
        <p:spPr>
          <a:xfrm>
            <a:off x="350882" y="202358"/>
            <a:ext cx="9744839" cy="821094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BE3D7D-A406-6EBF-8BB1-040FEFFBC2EB}"/>
              </a:ext>
            </a:extLst>
          </p:cNvPr>
          <p:cNvSpPr txBox="1"/>
          <p:nvPr/>
        </p:nvSpPr>
        <p:spPr>
          <a:xfrm>
            <a:off x="350882" y="289739"/>
            <a:ext cx="9744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  <a:cs typeface="Aharoni" panose="02010803020104030203" pitchFamily="2" charset="-79"/>
              </a:rPr>
              <a:t>STRUCTURE OF A NEURON (NERVE CELL)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F243686-CC1F-6930-89CA-A3223108DC2A}"/>
              </a:ext>
            </a:extLst>
          </p:cNvPr>
          <p:cNvSpPr txBox="1">
            <a:spLocks/>
          </p:cNvSpPr>
          <p:nvPr/>
        </p:nvSpPr>
        <p:spPr>
          <a:xfrm>
            <a:off x="527180" y="1621971"/>
            <a:ext cx="3354355" cy="6096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Font typeface="Wingdings 3" charset="2"/>
              <a:buNone/>
              <a:defRPr/>
            </a:pPr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a) Cell body (</a:t>
            </a:r>
            <a:r>
              <a:rPr lang="en-IN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cyton</a:t>
            </a:r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defRPr/>
            </a:pPr>
            <a:endParaRPr lang="en-US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2" descr="Neuron">
            <a:extLst>
              <a:ext uri="{FF2B5EF4-FFF2-40B4-BE49-F238E27FC236}">
                <a16:creationId xmlns:a16="http://schemas.microsoft.com/office/drawing/2014/main" id="{33FDD8CA-A3F4-168E-7412-76ED90BC26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7550" y="1621971"/>
            <a:ext cx="4521201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692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AA697B1F-239B-4328-3B5A-A6008DD379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34">
            <a:extLst>
              <a:ext uri="{FF2B5EF4-FFF2-40B4-BE49-F238E27FC236}">
                <a16:creationId xmlns:a16="http://schemas.microsoft.com/office/drawing/2014/main" id="{8295B94C-CB7A-5145-6B46-C1756498FC39}"/>
              </a:ext>
            </a:extLst>
          </p:cNvPr>
          <p:cNvSpPr/>
          <p:nvPr/>
        </p:nvSpPr>
        <p:spPr>
          <a:xfrm>
            <a:off x="350882" y="202358"/>
            <a:ext cx="9744839" cy="821094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BE3D7D-A406-6EBF-8BB1-040FEFFBC2EB}"/>
              </a:ext>
            </a:extLst>
          </p:cNvPr>
          <p:cNvSpPr txBox="1"/>
          <p:nvPr/>
        </p:nvSpPr>
        <p:spPr>
          <a:xfrm>
            <a:off x="350882" y="289739"/>
            <a:ext cx="9744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  <a:cs typeface="Aharoni" panose="02010803020104030203" pitchFamily="2" charset="-79"/>
              </a:rPr>
              <a:t>STRUCTURE OF A NEURON (NERVE CELL)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F243686-CC1F-6930-89CA-A3223108DC2A}"/>
              </a:ext>
            </a:extLst>
          </p:cNvPr>
          <p:cNvSpPr txBox="1">
            <a:spLocks/>
          </p:cNvSpPr>
          <p:nvPr/>
        </p:nvSpPr>
        <p:spPr>
          <a:xfrm>
            <a:off x="527181" y="1621971"/>
            <a:ext cx="2216020" cy="6096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Font typeface="Wingdings 3" charset="2"/>
              <a:buNone/>
              <a:defRPr/>
            </a:pPr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b) Dendron</a:t>
            </a: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defRPr/>
            </a:pPr>
            <a:endParaRPr lang="en-US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2" descr="Neuron">
            <a:extLst>
              <a:ext uri="{FF2B5EF4-FFF2-40B4-BE49-F238E27FC236}">
                <a16:creationId xmlns:a16="http://schemas.microsoft.com/office/drawing/2014/main" id="{33FDD8CA-A3F4-168E-7412-76ED90BC26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7550" y="1621971"/>
            <a:ext cx="4521201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0919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AA697B1F-239B-4328-3B5A-A6008DD379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34">
            <a:extLst>
              <a:ext uri="{FF2B5EF4-FFF2-40B4-BE49-F238E27FC236}">
                <a16:creationId xmlns:a16="http://schemas.microsoft.com/office/drawing/2014/main" id="{8295B94C-CB7A-5145-6B46-C1756498FC39}"/>
              </a:ext>
            </a:extLst>
          </p:cNvPr>
          <p:cNvSpPr/>
          <p:nvPr/>
        </p:nvSpPr>
        <p:spPr>
          <a:xfrm>
            <a:off x="350882" y="202358"/>
            <a:ext cx="9744839" cy="821094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BE3D7D-A406-6EBF-8BB1-040FEFFBC2EB}"/>
              </a:ext>
            </a:extLst>
          </p:cNvPr>
          <p:cNvSpPr txBox="1"/>
          <p:nvPr/>
        </p:nvSpPr>
        <p:spPr>
          <a:xfrm>
            <a:off x="350882" y="289739"/>
            <a:ext cx="9744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  <a:cs typeface="Aharoni" panose="02010803020104030203" pitchFamily="2" charset="-79"/>
              </a:rPr>
              <a:t>STRUCTURE OF A NEURON (NERVE CELL)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F243686-CC1F-6930-89CA-A3223108DC2A}"/>
              </a:ext>
            </a:extLst>
          </p:cNvPr>
          <p:cNvSpPr txBox="1">
            <a:spLocks/>
          </p:cNvSpPr>
          <p:nvPr/>
        </p:nvSpPr>
        <p:spPr>
          <a:xfrm>
            <a:off x="527181" y="1621971"/>
            <a:ext cx="3511420" cy="6096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Font typeface="Wingdings 3" charset="2"/>
              <a:buNone/>
              <a:defRPr/>
            </a:pPr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c) Axon (Nerve fibre)</a:t>
            </a: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defRPr/>
            </a:pPr>
            <a:endParaRPr lang="en-US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2" descr="Biology Class 11 Chapter 7 Notes - Neural Tissue | Definition &amp; Examples">
            <a:extLst>
              <a:ext uri="{FF2B5EF4-FFF2-40B4-BE49-F238E27FC236}">
                <a16:creationId xmlns:a16="http://schemas.microsoft.com/office/drawing/2014/main" id="{54C28B96-57BF-9B45-5A70-EC0920F37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450310"/>
            <a:ext cx="4419600" cy="5026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5961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4DFE5734-A420-39AE-5013-15674E8736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34">
            <a:extLst>
              <a:ext uri="{FF2B5EF4-FFF2-40B4-BE49-F238E27FC236}">
                <a16:creationId xmlns:a16="http://schemas.microsoft.com/office/drawing/2014/main" id="{061ED43C-0E2F-4052-91A5-297EFF8C1233}"/>
              </a:ext>
            </a:extLst>
          </p:cNvPr>
          <p:cNvSpPr/>
          <p:nvPr/>
        </p:nvSpPr>
        <p:spPr>
          <a:xfrm>
            <a:off x="2758179" y="202358"/>
            <a:ext cx="5303469" cy="821094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8A1AE2-75BF-9909-3426-13A7695DDD48}"/>
              </a:ext>
            </a:extLst>
          </p:cNvPr>
          <p:cNvSpPr txBox="1"/>
          <p:nvPr/>
        </p:nvSpPr>
        <p:spPr>
          <a:xfrm>
            <a:off x="2926129" y="289739"/>
            <a:ext cx="4967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  <a:cs typeface="Aharoni" panose="02010803020104030203" pitchFamily="2" charset="-79"/>
              </a:rPr>
              <a:t>TYPES OF NEURON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A3033D-92D8-9D5D-5DB3-A51634D0F126}"/>
              </a:ext>
            </a:extLst>
          </p:cNvPr>
          <p:cNvSpPr txBox="1"/>
          <p:nvPr/>
        </p:nvSpPr>
        <p:spPr>
          <a:xfrm>
            <a:off x="695131" y="1874728"/>
            <a:ext cx="3484983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Unipolar neuron</a:t>
            </a:r>
            <a:endParaRPr lang="en-IN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Bipolar neuron</a:t>
            </a:r>
          </a:p>
          <a:p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Multipolar neuron</a:t>
            </a:r>
          </a:p>
          <a:p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Picture 2" descr="Nervous System – ENT 425 – General Entomology">
            <a:extLst>
              <a:ext uri="{FF2B5EF4-FFF2-40B4-BE49-F238E27FC236}">
                <a16:creationId xmlns:a16="http://schemas.microsoft.com/office/drawing/2014/main" id="{585DFF52-1D9F-DC75-DE8E-CAB435BF10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4307" y="1578749"/>
            <a:ext cx="4419600" cy="3972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590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24C619D6-2835-FEB6-02D7-B7F15557B7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34">
            <a:extLst>
              <a:ext uri="{FF2B5EF4-FFF2-40B4-BE49-F238E27FC236}">
                <a16:creationId xmlns:a16="http://schemas.microsoft.com/office/drawing/2014/main" id="{A795634F-BEAF-DAF9-66DC-DF05126FF629}"/>
              </a:ext>
            </a:extLst>
          </p:cNvPr>
          <p:cNvSpPr/>
          <p:nvPr/>
        </p:nvSpPr>
        <p:spPr>
          <a:xfrm>
            <a:off x="2758179" y="202358"/>
            <a:ext cx="5303469" cy="821094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7B65D5-C2B9-377B-AF64-B1CF120815CB}"/>
              </a:ext>
            </a:extLst>
          </p:cNvPr>
          <p:cNvSpPr txBox="1"/>
          <p:nvPr/>
        </p:nvSpPr>
        <p:spPr>
          <a:xfrm>
            <a:off x="2926129" y="289739"/>
            <a:ext cx="4967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  <a:cs typeface="Aharoni" panose="02010803020104030203" pitchFamily="2" charset="-79"/>
              </a:rPr>
              <a:t>TYPES OF AXON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05A81F5-DFF7-AD82-0BE6-ABEF71DD6D22}"/>
              </a:ext>
            </a:extLst>
          </p:cNvPr>
          <p:cNvSpPr txBox="1">
            <a:spLocks/>
          </p:cNvSpPr>
          <p:nvPr/>
        </p:nvSpPr>
        <p:spPr>
          <a:xfrm>
            <a:off x="2005012" y="1552575"/>
            <a:ext cx="8181975" cy="65722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Font typeface="Wingdings 3" charset="2"/>
              <a:buNone/>
              <a:defRPr/>
            </a:pPr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Myelinated axon                             Non-Myelinated axon 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2" descr="Difference Between Myelinated and Unmyelinated Axons | Compare the  Difference Between Similar Terms">
            <a:extLst>
              <a:ext uri="{FF2B5EF4-FFF2-40B4-BE49-F238E27FC236}">
                <a16:creationId xmlns:a16="http://schemas.microsoft.com/office/drawing/2014/main" id="{4CADB5B2-BC88-997A-4AAB-C1E482F595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225" y="2505075"/>
            <a:ext cx="86106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4123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9D89D341-F1D0-95FB-D59D-00166C212C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object 34">
            <a:extLst>
              <a:ext uri="{FF2B5EF4-FFF2-40B4-BE49-F238E27FC236}">
                <a16:creationId xmlns:a16="http://schemas.microsoft.com/office/drawing/2014/main" id="{2CD3DCA8-DF53-166B-2FC3-1E7E12E2CA5A}"/>
              </a:ext>
            </a:extLst>
          </p:cNvPr>
          <p:cNvSpPr/>
          <p:nvPr/>
        </p:nvSpPr>
        <p:spPr>
          <a:xfrm>
            <a:off x="792531" y="384276"/>
            <a:ext cx="9377836" cy="1407202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5257099-F04D-683A-A64D-8A4A7340E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3" y="452438"/>
            <a:ext cx="9404350" cy="1400175"/>
          </a:xfrm>
        </p:spPr>
        <p:txBody>
          <a:bodyPr/>
          <a:lstStyle/>
          <a:p>
            <a:pPr algn="ctr">
              <a:defRPr/>
            </a:pPr>
            <a:r>
              <a:rPr lang="en-US" sz="3600" dirty="0">
                <a:solidFill>
                  <a:srgbClr val="FFFF00"/>
                </a:solidFill>
                <a:latin typeface="Comic Sans MS" panose="030F0702030302020204" pitchFamily="66" charset="0"/>
              </a:rPr>
              <a:t>GENERATION AND CONDUCTION OF NERVE IMPULSES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921105-0B8E-CDC1-45DA-B8A0AADC8859}"/>
              </a:ext>
            </a:extLst>
          </p:cNvPr>
          <p:cNvSpPr txBox="1"/>
          <p:nvPr/>
        </p:nvSpPr>
        <p:spPr>
          <a:xfrm>
            <a:off x="792531" y="2162527"/>
            <a:ext cx="897413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Impulse transmission consists of 3 steps: </a:t>
            </a:r>
          </a:p>
          <a:p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1.Maintenance of resting membrane potential </a:t>
            </a:r>
          </a:p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2.Action potential </a:t>
            </a:r>
          </a:p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3.Propagation of action potential</a:t>
            </a:r>
            <a:endParaRPr lang="en-IN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315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54CF19E3-5FCE-AB35-343C-34A354079E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34">
            <a:extLst>
              <a:ext uri="{FF2B5EF4-FFF2-40B4-BE49-F238E27FC236}">
                <a16:creationId xmlns:a16="http://schemas.microsoft.com/office/drawing/2014/main" id="{D3943242-D4AD-B8D8-DA87-0DAA585D5933}"/>
              </a:ext>
            </a:extLst>
          </p:cNvPr>
          <p:cNvSpPr/>
          <p:nvPr/>
        </p:nvSpPr>
        <p:spPr>
          <a:xfrm>
            <a:off x="792531" y="384276"/>
            <a:ext cx="9377836" cy="1407202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AB995A3-3520-A0E4-1646-8F9260A32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3" y="452438"/>
            <a:ext cx="9404350" cy="1400175"/>
          </a:xfrm>
        </p:spPr>
        <p:txBody>
          <a:bodyPr/>
          <a:lstStyle/>
          <a:p>
            <a:pPr algn="ctr">
              <a:defRPr/>
            </a:pPr>
            <a:r>
              <a:rPr lang="en-US" sz="3600" dirty="0">
                <a:solidFill>
                  <a:srgbClr val="FFFF00"/>
                </a:solidFill>
                <a:latin typeface="Comic Sans MS" panose="030F0702030302020204" pitchFamily="66" charset="0"/>
              </a:rPr>
              <a:t>GENERATION AND CONDUCTION OF NERVE IMPULSES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819B18-2F04-CBA0-81F0-0C2FEDA002D9}"/>
              </a:ext>
            </a:extLst>
          </p:cNvPr>
          <p:cNvSpPr txBox="1"/>
          <p:nvPr/>
        </p:nvSpPr>
        <p:spPr>
          <a:xfrm>
            <a:off x="305189" y="2014538"/>
            <a:ext cx="70766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1.Maintenance of resting membrane potential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71A5005-60AD-47A2-3AE3-398E033B7D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139143"/>
            <a:ext cx="5707551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656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52898E63-C981-9128-D5E6-E6ACE793AC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34">
            <a:extLst>
              <a:ext uri="{FF2B5EF4-FFF2-40B4-BE49-F238E27FC236}">
                <a16:creationId xmlns:a16="http://schemas.microsoft.com/office/drawing/2014/main" id="{22A3808D-0A14-F808-A5B1-CCBEEB56E13A}"/>
              </a:ext>
            </a:extLst>
          </p:cNvPr>
          <p:cNvSpPr/>
          <p:nvPr/>
        </p:nvSpPr>
        <p:spPr>
          <a:xfrm>
            <a:off x="792531" y="384276"/>
            <a:ext cx="9377836" cy="1407202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AD2A3FF-5CAB-3EA5-E65F-F84DE7223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3" y="452438"/>
            <a:ext cx="9404350" cy="1400175"/>
          </a:xfrm>
        </p:spPr>
        <p:txBody>
          <a:bodyPr/>
          <a:lstStyle/>
          <a:p>
            <a:pPr algn="ctr">
              <a:defRPr/>
            </a:pPr>
            <a:r>
              <a:rPr lang="en-US" sz="3600" dirty="0">
                <a:solidFill>
                  <a:srgbClr val="FFFF00"/>
                </a:solidFill>
                <a:latin typeface="Comic Sans MS" panose="030F0702030302020204" pitchFamily="66" charset="0"/>
              </a:rPr>
              <a:t>GENERATION AND CONDUCTION OF NERVE IMPULSES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FB93FE-2919-B471-9C97-C9DA2EF483DA}"/>
              </a:ext>
            </a:extLst>
          </p:cNvPr>
          <p:cNvSpPr txBox="1"/>
          <p:nvPr/>
        </p:nvSpPr>
        <p:spPr>
          <a:xfrm>
            <a:off x="305189" y="2014538"/>
            <a:ext cx="70766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1.Maintenance of resting membrane potential </a:t>
            </a:r>
          </a:p>
        </p:txBody>
      </p:sp>
      <p:pic>
        <p:nvPicPr>
          <p:cNvPr id="7" name="Picture 2" descr="Membrane potential + action potential | PPT">
            <a:extLst>
              <a:ext uri="{FF2B5EF4-FFF2-40B4-BE49-F238E27FC236}">
                <a16:creationId xmlns:a16="http://schemas.microsoft.com/office/drawing/2014/main" id="{67783AC7-6EBB-9BFE-CFDA-1F363DEE61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3886" y="2661583"/>
            <a:ext cx="3896114" cy="2922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935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52898E63-C981-9128-D5E6-E6ACE793AC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34">
            <a:extLst>
              <a:ext uri="{FF2B5EF4-FFF2-40B4-BE49-F238E27FC236}">
                <a16:creationId xmlns:a16="http://schemas.microsoft.com/office/drawing/2014/main" id="{2C7A5D0C-E730-7640-75E3-A99468D02A9D}"/>
              </a:ext>
            </a:extLst>
          </p:cNvPr>
          <p:cNvSpPr/>
          <p:nvPr/>
        </p:nvSpPr>
        <p:spPr>
          <a:xfrm>
            <a:off x="792531" y="384276"/>
            <a:ext cx="9377836" cy="1407202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1719C18-77A8-8451-6C3C-57175B413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3" y="452438"/>
            <a:ext cx="9404350" cy="1400175"/>
          </a:xfrm>
        </p:spPr>
        <p:txBody>
          <a:bodyPr/>
          <a:lstStyle/>
          <a:p>
            <a:pPr algn="ctr">
              <a:defRPr/>
            </a:pPr>
            <a:r>
              <a:rPr lang="en-US" sz="3600" dirty="0">
                <a:solidFill>
                  <a:srgbClr val="FFFF00"/>
                </a:solidFill>
                <a:latin typeface="Comic Sans MS" panose="030F0702030302020204" pitchFamily="66" charset="0"/>
              </a:rPr>
              <a:t>GENERATION AND CONDUCTION OF NERVE IMPULSES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7F4483-3145-4013-2977-15C5B51CAF28}"/>
              </a:ext>
            </a:extLst>
          </p:cNvPr>
          <p:cNvSpPr txBox="1"/>
          <p:nvPr/>
        </p:nvSpPr>
        <p:spPr>
          <a:xfrm>
            <a:off x="304800" y="1920775"/>
            <a:ext cx="50387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Generation of Action potential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9B64A0B-63B1-09E0-EA49-0930C9452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4366" y="2273009"/>
            <a:ext cx="5352834" cy="17125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7BAB102-1BD6-6B92-48D9-38F71574A8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400" y="4352818"/>
            <a:ext cx="3886200" cy="225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233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52898E63-C981-9128-D5E6-E6ACE793AC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34">
            <a:extLst>
              <a:ext uri="{FF2B5EF4-FFF2-40B4-BE49-F238E27FC236}">
                <a16:creationId xmlns:a16="http://schemas.microsoft.com/office/drawing/2014/main" id="{1EF54683-D0A1-424F-8261-EC1E39971FDE}"/>
              </a:ext>
            </a:extLst>
          </p:cNvPr>
          <p:cNvSpPr/>
          <p:nvPr/>
        </p:nvSpPr>
        <p:spPr>
          <a:xfrm>
            <a:off x="792531" y="384276"/>
            <a:ext cx="9377836" cy="1407202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B9E04CB-F988-8858-1249-BDAD0B6BE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3" y="452438"/>
            <a:ext cx="9404350" cy="1400175"/>
          </a:xfrm>
        </p:spPr>
        <p:txBody>
          <a:bodyPr/>
          <a:lstStyle/>
          <a:p>
            <a:pPr algn="ctr">
              <a:defRPr/>
            </a:pPr>
            <a:r>
              <a:rPr lang="en-US" sz="3600" dirty="0">
                <a:solidFill>
                  <a:srgbClr val="FFFF00"/>
                </a:solidFill>
                <a:latin typeface="Comic Sans MS" panose="030F0702030302020204" pitchFamily="66" charset="0"/>
              </a:rPr>
              <a:t>GENERATION AND CONDUCTION OF NERVE IMPULSES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CD5FCF-8AC2-63DA-3363-4D4F82977255}"/>
              </a:ext>
            </a:extLst>
          </p:cNvPr>
          <p:cNvSpPr txBox="1"/>
          <p:nvPr/>
        </p:nvSpPr>
        <p:spPr>
          <a:xfrm>
            <a:off x="456276" y="1859640"/>
            <a:ext cx="51158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Propagation of Action potential 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1E11BAF-82F5-780C-77DF-00A85684FC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6098" y="2121250"/>
            <a:ext cx="3919388" cy="3882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674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52898E63-C981-9128-D5E6-E6ACE793AC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34">
            <a:extLst>
              <a:ext uri="{FF2B5EF4-FFF2-40B4-BE49-F238E27FC236}">
                <a16:creationId xmlns:a16="http://schemas.microsoft.com/office/drawing/2014/main" id="{301C48BF-050F-8D7E-EE10-BDF4D6040676}"/>
              </a:ext>
            </a:extLst>
          </p:cNvPr>
          <p:cNvSpPr/>
          <p:nvPr/>
        </p:nvSpPr>
        <p:spPr>
          <a:xfrm>
            <a:off x="74309" y="384276"/>
            <a:ext cx="10487943" cy="847365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5A1FC4-3066-6320-4556-03C780A28FA1}"/>
              </a:ext>
            </a:extLst>
          </p:cNvPr>
          <p:cNvSpPr txBox="1"/>
          <p:nvPr/>
        </p:nvSpPr>
        <p:spPr>
          <a:xfrm>
            <a:off x="360745" y="484792"/>
            <a:ext cx="10282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  <a:cs typeface="Aharoni" panose="02010803020104030203" pitchFamily="2" charset="-79"/>
              </a:rPr>
              <a:t>SYNAPTIC TRANSMISSION OF IMPULSES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49C3C6A-7D33-060A-E55A-780CB0D95980}"/>
              </a:ext>
            </a:extLst>
          </p:cNvPr>
          <p:cNvSpPr txBox="1">
            <a:spLocks/>
          </p:cNvSpPr>
          <p:nvPr/>
        </p:nvSpPr>
        <p:spPr>
          <a:xfrm>
            <a:off x="228600" y="1396181"/>
            <a:ext cx="9277350" cy="277576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Font typeface="Wingdings 3" charset="2"/>
              <a:buNone/>
              <a:defRPr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Synapse is a functional junction between two neurons. </a:t>
            </a:r>
          </a:p>
          <a:p>
            <a:pPr marL="0" indent="0">
              <a:buFont typeface="Wingdings 3" charset="2"/>
              <a:buNone/>
              <a:defRPr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is 2 types: </a:t>
            </a:r>
          </a:p>
          <a:p>
            <a:pPr marL="0" indent="0">
              <a:buFont typeface="Wingdings 3" charset="2"/>
              <a:buNone/>
              <a:defRPr/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2">
              <a:buFont typeface="Wingdings" panose="05000000000000000000" pitchFamily="2" charset="2"/>
              <a:buChar char="v"/>
              <a:defRPr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Electrical synapse </a:t>
            </a:r>
          </a:p>
          <a:p>
            <a:pPr lvl="2">
              <a:buFont typeface="Wingdings" panose="05000000000000000000" pitchFamily="2" charset="2"/>
              <a:buChar char="v"/>
              <a:defRPr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Chemical synapse </a:t>
            </a:r>
            <a:endParaRPr lang="en-US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32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380"/>
                            </p:stCondLst>
                            <p:childTnLst>
                              <p:par>
                                <p:cTn id="2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52898E63-C981-9128-D5E6-E6ACE793AC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34">
            <a:extLst>
              <a:ext uri="{FF2B5EF4-FFF2-40B4-BE49-F238E27FC236}">
                <a16:creationId xmlns:a16="http://schemas.microsoft.com/office/drawing/2014/main" id="{0D844717-AEF5-8F24-2157-B1B70C4710BE}"/>
              </a:ext>
            </a:extLst>
          </p:cNvPr>
          <p:cNvSpPr/>
          <p:nvPr/>
        </p:nvSpPr>
        <p:spPr>
          <a:xfrm>
            <a:off x="74309" y="384276"/>
            <a:ext cx="10487943" cy="847365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BE4C53-0C50-CED2-A06D-B1C27B61730B}"/>
              </a:ext>
            </a:extLst>
          </p:cNvPr>
          <p:cNvSpPr txBox="1"/>
          <p:nvPr/>
        </p:nvSpPr>
        <p:spPr>
          <a:xfrm>
            <a:off x="360745" y="484792"/>
            <a:ext cx="10282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  <a:cs typeface="Aharoni" panose="02010803020104030203" pitchFamily="2" charset="-79"/>
              </a:rPr>
              <a:t>SYNAPTIC TRANSMISSION OF IMPULSES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5E79E8E-3E56-EA80-0468-FC0C132F01AC}"/>
              </a:ext>
            </a:extLst>
          </p:cNvPr>
          <p:cNvSpPr txBox="1">
            <a:spLocks/>
          </p:cNvSpPr>
          <p:nvPr/>
        </p:nvSpPr>
        <p:spPr>
          <a:xfrm>
            <a:off x="618930" y="1332157"/>
            <a:ext cx="3486539" cy="124309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Font typeface="Wingdings 3" charset="2"/>
              <a:buNone/>
              <a:defRPr/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Electrical synapse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96F958-0349-8D33-8D1C-5EB4800CB6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1425" y="1537261"/>
            <a:ext cx="3571875" cy="3783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051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52898E63-C981-9128-D5E6-E6ACE793AC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34">
            <a:extLst>
              <a:ext uri="{FF2B5EF4-FFF2-40B4-BE49-F238E27FC236}">
                <a16:creationId xmlns:a16="http://schemas.microsoft.com/office/drawing/2014/main" id="{382C6BF1-D5AC-EDC6-AAC9-789B7C6508A3}"/>
              </a:ext>
            </a:extLst>
          </p:cNvPr>
          <p:cNvSpPr/>
          <p:nvPr/>
        </p:nvSpPr>
        <p:spPr>
          <a:xfrm>
            <a:off x="74309" y="384276"/>
            <a:ext cx="10487943" cy="847365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04E80E-55E9-B025-DD21-CBA2E451F6F0}"/>
              </a:ext>
            </a:extLst>
          </p:cNvPr>
          <p:cNvSpPr txBox="1"/>
          <p:nvPr/>
        </p:nvSpPr>
        <p:spPr>
          <a:xfrm>
            <a:off x="360745" y="484792"/>
            <a:ext cx="10282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  <a:cs typeface="Aharoni" panose="02010803020104030203" pitchFamily="2" charset="-79"/>
              </a:rPr>
              <a:t>SYNAPTIC TRANSMISSION OF IMPULSES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FD3A028-36C8-E7FA-9ABF-F41611BC8823}"/>
              </a:ext>
            </a:extLst>
          </p:cNvPr>
          <p:cNvSpPr txBox="1">
            <a:spLocks/>
          </p:cNvSpPr>
          <p:nvPr/>
        </p:nvSpPr>
        <p:spPr>
          <a:xfrm>
            <a:off x="861527" y="1332157"/>
            <a:ext cx="3318588" cy="130317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Font typeface="Wingdings 3" charset="2"/>
              <a:buNone/>
              <a:defRPr/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Chemical synapse </a:t>
            </a:r>
            <a:endParaRPr lang="en-US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Wingdings 3" charset="2"/>
              <a:buNone/>
              <a:defRPr/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961CED-9CFE-A9C0-5D7B-6B7F7707ED26}"/>
              </a:ext>
            </a:extLst>
          </p:cNvPr>
          <p:cNvSpPr/>
          <p:nvPr/>
        </p:nvSpPr>
        <p:spPr>
          <a:xfrm>
            <a:off x="7191375" y="2219325"/>
            <a:ext cx="4385155" cy="31146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2" descr="NCERT Ebook for Neural Control and Coordination - Neural Control and  Coordination - Chapter 21 - NCERT Biology - XI">
            <a:extLst>
              <a:ext uri="{FF2B5EF4-FFF2-40B4-BE49-F238E27FC236}">
                <a16:creationId xmlns:a16="http://schemas.microsoft.com/office/drawing/2014/main" id="{0821126C-05E6-F507-BE02-0076C2CD7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76" y="2199199"/>
            <a:ext cx="4248150" cy="3118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0072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3B07BF0-9975-B4F7-BE53-A706647C6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green and yellow sign&#10;&#10;Description automatically generated">
            <a:extLst>
              <a:ext uri="{FF2B5EF4-FFF2-40B4-BE49-F238E27FC236}">
                <a16:creationId xmlns:a16="http://schemas.microsoft.com/office/drawing/2014/main" id="{52898E63-C981-9128-D5E6-E6ACE793AC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859" y="307133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864394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52898E63-C981-9128-D5E6-E6ACE793AC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8AC05E-4A79-F36B-4758-CC510B64027B}"/>
              </a:ext>
            </a:extLst>
          </p:cNvPr>
          <p:cNvSpPr txBox="1"/>
          <p:nvPr/>
        </p:nvSpPr>
        <p:spPr>
          <a:xfrm>
            <a:off x="504825" y="1283730"/>
            <a:ext cx="4972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Consists of Brain and Spinal cord</a:t>
            </a:r>
          </a:p>
        </p:txBody>
      </p:sp>
      <p:pic>
        <p:nvPicPr>
          <p:cNvPr id="6" name="Picture 2" descr="Central Nervous System (CNS): Structure &amp; Main Functions">
            <a:extLst>
              <a:ext uri="{FF2B5EF4-FFF2-40B4-BE49-F238E27FC236}">
                <a16:creationId xmlns:a16="http://schemas.microsoft.com/office/drawing/2014/main" id="{1908686D-FAC9-5EAF-77FC-874EE3B9C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295" y="2076449"/>
            <a:ext cx="3963529" cy="3090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bject 34">
            <a:extLst>
              <a:ext uri="{FF2B5EF4-FFF2-40B4-BE49-F238E27FC236}">
                <a16:creationId xmlns:a16="http://schemas.microsoft.com/office/drawing/2014/main" id="{B2E0BC35-BB24-B24B-B6C2-405C29BC21F2}"/>
              </a:ext>
            </a:extLst>
          </p:cNvPr>
          <p:cNvSpPr/>
          <p:nvPr/>
        </p:nvSpPr>
        <p:spPr>
          <a:xfrm>
            <a:off x="2671303" y="181249"/>
            <a:ext cx="6263147" cy="769892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04BC66-33AD-4323-0271-03CB6E3CC258}"/>
              </a:ext>
            </a:extLst>
          </p:cNvPr>
          <p:cNvSpPr txBox="1"/>
          <p:nvPr/>
        </p:nvSpPr>
        <p:spPr>
          <a:xfrm>
            <a:off x="2671303" y="243029"/>
            <a:ext cx="66389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</a:rPr>
              <a:t>CENTRAL NEURAL SYSTEM</a:t>
            </a:r>
          </a:p>
        </p:txBody>
      </p:sp>
    </p:spTree>
    <p:extLst>
      <p:ext uri="{BB962C8B-B14F-4D97-AF65-F5344CB8AC3E}">
        <p14:creationId xmlns:p14="http://schemas.microsoft.com/office/powerpoint/2010/main" val="1905785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52898E63-C981-9128-D5E6-E6ACE793AC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34">
            <a:extLst>
              <a:ext uri="{FF2B5EF4-FFF2-40B4-BE49-F238E27FC236}">
                <a16:creationId xmlns:a16="http://schemas.microsoft.com/office/drawing/2014/main" id="{3AF4185F-7926-D28E-701C-178375BDAEEB}"/>
              </a:ext>
            </a:extLst>
          </p:cNvPr>
          <p:cNvSpPr/>
          <p:nvPr/>
        </p:nvSpPr>
        <p:spPr>
          <a:xfrm>
            <a:off x="2671303" y="181249"/>
            <a:ext cx="6263147" cy="769892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EA4CD2-CAC3-D827-D7B9-CF270B824101}"/>
              </a:ext>
            </a:extLst>
          </p:cNvPr>
          <p:cNvSpPr txBox="1"/>
          <p:nvPr/>
        </p:nvSpPr>
        <p:spPr>
          <a:xfrm>
            <a:off x="2671303" y="219655"/>
            <a:ext cx="66389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</a:rPr>
              <a:t>CENTRAL NEURAL SYSTEM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683AD4-F880-3F8A-C27D-83990A5B2B27}"/>
              </a:ext>
            </a:extLst>
          </p:cNvPr>
          <p:cNvSpPr txBox="1"/>
          <p:nvPr/>
        </p:nvSpPr>
        <p:spPr>
          <a:xfrm>
            <a:off x="485775" y="1277034"/>
            <a:ext cx="1285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BRAIN</a:t>
            </a:r>
          </a:p>
        </p:txBody>
      </p:sp>
      <p:pic>
        <p:nvPicPr>
          <p:cNvPr id="7" name="Picture 2" descr="Meninges - Mayo Clinic">
            <a:extLst>
              <a:ext uri="{FF2B5EF4-FFF2-40B4-BE49-F238E27FC236}">
                <a16:creationId xmlns:a16="http://schemas.microsoft.com/office/drawing/2014/main" id="{4C72416E-91EB-CD63-D594-0B0150706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5700" y="1800254"/>
            <a:ext cx="3403146" cy="3514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1402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52898E63-C981-9128-D5E6-E6ACE793AC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34">
            <a:extLst>
              <a:ext uri="{FF2B5EF4-FFF2-40B4-BE49-F238E27FC236}">
                <a16:creationId xmlns:a16="http://schemas.microsoft.com/office/drawing/2014/main" id="{08DF3A11-DFF1-B101-DAA5-2D03E9D08DEB}"/>
              </a:ext>
            </a:extLst>
          </p:cNvPr>
          <p:cNvSpPr/>
          <p:nvPr/>
        </p:nvSpPr>
        <p:spPr>
          <a:xfrm>
            <a:off x="2671303" y="181249"/>
            <a:ext cx="6263147" cy="769892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4B3BA8-F465-33E8-637E-0A41493ED0D2}"/>
              </a:ext>
            </a:extLst>
          </p:cNvPr>
          <p:cNvSpPr txBox="1"/>
          <p:nvPr/>
        </p:nvSpPr>
        <p:spPr>
          <a:xfrm>
            <a:off x="2633981" y="256976"/>
            <a:ext cx="66389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</a:rPr>
              <a:t>CENTRAL NEURAL SYSTEM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99CFEC-6430-EDEE-1526-15D8AF633BC5}"/>
              </a:ext>
            </a:extLst>
          </p:cNvPr>
          <p:cNvSpPr txBox="1"/>
          <p:nvPr/>
        </p:nvSpPr>
        <p:spPr>
          <a:xfrm>
            <a:off x="485775" y="1277035"/>
            <a:ext cx="1921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BRAIN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095F39-CDC4-970A-9BAE-7052FF4C44DD}"/>
              </a:ext>
            </a:extLst>
          </p:cNvPr>
          <p:cNvSpPr txBox="1"/>
          <p:nvPr/>
        </p:nvSpPr>
        <p:spPr>
          <a:xfrm>
            <a:off x="485774" y="2045255"/>
            <a:ext cx="626314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Brain has 3 divisions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Forebrain (Prosencephalon)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Midbrain (Mesencephalon)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Hindbrain (Rhombencephalon)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endParaRPr lang="en-IN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F50041-5857-6515-5F40-814BAA3B3B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658" y="1800255"/>
            <a:ext cx="3467584" cy="2953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858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52898E63-C981-9128-D5E6-E6ACE793AC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34">
            <a:extLst>
              <a:ext uri="{FF2B5EF4-FFF2-40B4-BE49-F238E27FC236}">
                <a16:creationId xmlns:a16="http://schemas.microsoft.com/office/drawing/2014/main" id="{41FCB429-BEE3-F106-EA6D-DECFD9605B03}"/>
              </a:ext>
            </a:extLst>
          </p:cNvPr>
          <p:cNvSpPr/>
          <p:nvPr/>
        </p:nvSpPr>
        <p:spPr>
          <a:xfrm>
            <a:off x="2671303" y="181249"/>
            <a:ext cx="6263147" cy="769892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4BFF0E-E536-F996-FD94-25B1CF3EA43D}"/>
              </a:ext>
            </a:extLst>
          </p:cNvPr>
          <p:cNvSpPr txBox="1"/>
          <p:nvPr/>
        </p:nvSpPr>
        <p:spPr>
          <a:xfrm>
            <a:off x="2633981" y="256976"/>
            <a:ext cx="66389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</a:rPr>
              <a:t>CENTRAL NEURAL SYSTEM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7FB5B8-DE5D-9F28-99E9-674FCD21C3A9}"/>
              </a:ext>
            </a:extLst>
          </p:cNvPr>
          <p:cNvSpPr txBox="1"/>
          <p:nvPr/>
        </p:nvSpPr>
        <p:spPr>
          <a:xfrm>
            <a:off x="4992681" y="1026868"/>
            <a:ext cx="1921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BRAIN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B5CDDF-454A-CC3C-D252-E9B8F4807FA9}"/>
              </a:ext>
            </a:extLst>
          </p:cNvPr>
          <p:cNvSpPr txBox="1"/>
          <p:nvPr/>
        </p:nvSpPr>
        <p:spPr>
          <a:xfrm>
            <a:off x="288851" y="1625815"/>
            <a:ext cx="47649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Forebrain (Prosencephalon)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F15BDB-449E-F99F-EAEC-26F9BE7F3DED}"/>
              </a:ext>
            </a:extLst>
          </p:cNvPr>
          <p:cNvSpPr txBox="1"/>
          <p:nvPr/>
        </p:nvSpPr>
        <p:spPr>
          <a:xfrm>
            <a:off x="1188539" y="2348323"/>
            <a:ext cx="626314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is the anterior part.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consists of 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Cerebrum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Diencephalon</a:t>
            </a:r>
          </a:p>
          <a:p>
            <a:pPr lvl="1"/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(Thalamus &amp; Hypothalamus)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0EEC3B7-4C01-163A-2276-6C3584EEA5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1053" y="1715975"/>
            <a:ext cx="3967072" cy="322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47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52898E63-C981-9128-D5E6-E6ACE793AC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34">
            <a:extLst>
              <a:ext uri="{FF2B5EF4-FFF2-40B4-BE49-F238E27FC236}">
                <a16:creationId xmlns:a16="http://schemas.microsoft.com/office/drawing/2014/main" id="{731133B4-798A-B825-153D-725C94494453}"/>
              </a:ext>
            </a:extLst>
          </p:cNvPr>
          <p:cNvSpPr/>
          <p:nvPr/>
        </p:nvSpPr>
        <p:spPr>
          <a:xfrm>
            <a:off x="2671303" y="181249"/>
            <a:ext cx="6263147" cy="769892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A66D7B-2788-0E49-1CEA-32CF5E98A238}"/>
              </a:ext>
            </a:extLst>
          </p:cNvPr>
          <p:cNvSpPr txBox="1"/>
          <p:nvPr/>
        </p:nvSpPr>
        <p:spPr>
          <a:xfrm>
            <a:off x="2633981" y="256976"/>
            <a:ext cx="66389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</a:rPr>
              <a:t>CENTRAL NEURAL SYSTEM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B7333F-51DF-CF0B-9F6F-9B5B3C7EE8D1}"/>
              </a:ext>
            </a:extLst>
          </p:cNvPr>
          <p:cNvSpPr txBox="1"/>
          <p:nvPr/>
        </p:nvSpPr>
        <p:spPr>
          <a:xfrm>
            <a:off x="4992681" y="1026868"/>
            <a:ext cx="1921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BRAIN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26AC4F-60DF-2BA5-367C-5D066EDBB7BD}"/>
              </a:ext>
            </a:extLst>
          </p:cNvPr>
          <p:cNvSpPr txBox="1"/>
          <p:nvPr/>
        </p:nvSpPr>
        <p:spPr>
          <a:xfrm>
            <a:off x="288851" y="1625815"/>
            <a:ext cx="47649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Forebrain (Prosencephalon)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818A4E9-9707-9CD9-B10E-FD28A7EAFFD5}"/>
              </a:ext>
            </a:extLst>
          </p:cNvPr>
          <p:cNvSpPr/>
          <p:nvPr/>
        </p:nvSpPr>
        <p:spPr>
          <a:xfrm>
            <a:off x="758528" y="2394501"/>
            <a:ext cx="3750906" cy="69046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CEREBRUM</a:t>
            </a:r>
          </a:p>
        </p:txBody>
      </p:sp>
      <p:pic>
        <p:nvPicPr>
          <p:cNvPr id="9" name="Picture 2" descr="In human brain two hemispheres are connected by bundle of fibres which is  known asMedulla oblongataCerebrumCerebellumCorpus callosum">
            <a:extLst>
              <a:ext uri="{FF2B5EF4-FFF2-40B4-BE49-F238E27FC236}">
                <a16:creationId xmlns:a16="http://schemas.microsoft.com/office/drawing/2014/main" id="{A9C9CE36-C6E2-76A1-2C76-2274ACBA2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7650" y="1752600"/>
            <a:ext cx="3962237" cy="299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4675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4">
            <a:extLst>
              <a:ext uri="{FF2B5EF4-FFF2-40B4-BE49-F238E27FC236}">
                <a16:creationId xmlns:a16="http://schemas.microsoft.com/office/drawing/2014/main" id="{87A0683A-9B31-BE77-23EB-71E50527273C}"/>
              </a:ext>
            </a:extLst>
          </p:cNvPr>
          <p:cNvSpPr/>
          <p:nvPr/>
        </p:nvSpPr>
        <p:spPr>
          <a:xfrm>
            <a:off x="2671303" y="181249"/>
            <a:ext cx="6263147" cy="769892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B12B62-A0B8-674F-A9B2-AFEF39AE2565}"/>
              </a:ext>
            </a:extLst>
          </p:cNvPr>
          <p:cNvSpPr txBox="1"/>
          <p:nvPr/>
        </p:nvSpPr>
        <p:spPr>
          <a:xfrm>
            <a:off x="2633981" y="256976"/>
            <a:ext cx="66389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</a:rPr>
              <a:t>CENTRAL NEURAL SYSTEM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D8AD52-0B56-644C-5338-44C0A6E74D8B}"/>
              </a:ext>
            </a:extLst>
          </p:cNvPr>
          <p:cNvSpPr txBox="1"/>
          <p:nvPr/>
        </p:nvSpPr>
        <p:spPr>
          <a:xfrm>
            <a:off x="4992681" y="1026868"/>
            <a:ext cx="1921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BRAIN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B5B640-C722-3450-1A6C-A719F121C872}"/>
              </a:ext>
            </a:extLst>
          </p:cNvPr>
          <p:cNvSpPr txBox="1"/>
          <p:nvPr/>
        </p:nvSpPr>
        <p:spPr>
          <a:xfrm>
            <a:off x="288851" y="1625815"/>
            <a:ext cx="47649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Forebrain (Prosencephalon)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8FBE1F9-4BD9-6DA6-012B-14858F54FE3D}"/>
              </a:ext>
            </a:extLst>
          </p:cNvPr>
          <p:cNvSpPr/>
          <p:nvPr/>
        </p:nvSpPr>
        <p:spPr>
          <a:xfrm>
            <a:off x="758528" y="2394501"/>
            <a:ext cx="3750906" cy="69046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relaxedInset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IN" sz="2800" b="1" dirty="0">
                <a:ln>
                  <a:solidFill>
                    <a:srgbClr val="00B050"/>
                  </a:solidFill>
                </a:ln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CEREBRUM</a:t>
            </a:r>
          </a:p>
        </p:txBody>
      </p:sp>
      <p:pic>
        <p:nvPicPr>
          <p:cNvPr id="8" name="Picture 7" descr="A green and yellow sign&#10;&#10;Description automatically generated">
            <a:extLst>
              <a:ext uri="{FF2B5EF4-FFF2-40B4-BE49-F238E27FC236}">
                <a16:creationId xmlns:a16="http://schemas.microsoft.com/office/drawing/2014/main" id="{1211453D-B930-C7A5-0CA3-BF77346E03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2" descr="Limbic System: What It Is, Function, Parts &amp; Location">
            <a:extLst>
              <a:ext uri="{FF2B5EF4-FFF2-40B4-BE49-F238E27FC236}">
                <a16:creationId xmlns:a16="http://schemas.microsoft.com/office/drawing/2014/main" id="{2D0D71B6-E381-785A-547B-2B8CE3B59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863" y="1438275"/>
            <a:ext cx="46482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8215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844261FE-BF5E-33D3-08F4-61910870E8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34">
            <a:extLst>
              <a:ext uri="{FF2B5EF4-FFF2-40B4-BE49-F238E27FC236}">
                <a16:creationId xmlns:a16="http://schemas.microsoft.com/office/drawing/2014/main" id="{2A10D4EB-CE6D-B015-D820-8331F56A4DFC}"/>
              </a:ext>
            </a:extLst>
          </p:cNvPr>
          <p:cNvSpPr/>
          <p:nvPr/>
        </p:nvSpPr>
        <p:spPr>
          <a:xfrm>
            <a:off x="2671303" y="181249"/>
            <a:ext cx="6263147" cy="769892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B88584-7177-F293-54D1-8866E87E6BE9}"/>
              </a:ext>
            </a:extLst>
          </p:cNvPr>
          <p:cNvSpPr txBox="1"/>
          <p:nvPr/>
        </p:nvSpPr>
        <p:spPr>
          <a:xfrm>
            <a:off x="2633981" y="256976"/>
            <a:ext cx="66389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</a:rPr>
              <a:t>CENTRAL NEURAL SYSTEM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6098EA-64BB-BF26-90D6-B966337779EA}"/>
              </a:ext>
            </a:extLst>
          </p:cNvPr>
          <p:cNvSpPr txBox="1"/>
          <p:nvPr/>
        </p:nvSpPr>
        <p:spPr>
          <a:xfrm>
            <a:off x="4992681" y="1026868"/>
            <a:ext cx="1921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BRAIN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033F15-972E-C166-3EC9-80B415DF8F05}"/>
              </a:ext>
            </a:extLst>
          </p:cNvPr>
          <p:cNvSpPr txBox="1"/>
          <p:nvPr/>
        </p:nvSpPr>
        <p:spPr>
          <a:xfrm>
            <a:off x="288851" y="1625815"/>
            <a:ext cx="47649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Forebrain (Prosencephalon)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8B9C061-2962-C8F0-45E3-2D27C0F058D6}"/>
              </a:ext>
            </a:extLst>
          </p:cNvPr>
          <p:cNvSpPr/>
          <p:nvPr/>
        </p:nvSpPr>
        <p:spPr>
          <a:xfrm>
            <a:off x="977603" y="2299251"/>
            <a:ext cx="3750906" cy="69046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/>
            <a:r>
              <a:rPr lang="en-IN" sz="2800" b="1" dirty="0">
                <a:ln w="22225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DIENCEPHALON</a:t>
            </a:r>
          </a:p>
        </p:txBody>
      </p:sp>
      <p:pic>
        <p:nvPicPr>
          <p:cNvPr id="9" name="Picture 2" descr="Thalamic Stroke: Effects, Treatment, and Recovery Process">
            <a:extLst>
              <a:ext uri="{FF2B5EF4-FFF2-40B4-BE49-F238E27FC236}">
                <a16:creationId xmlns:a16="http://schemas.microsoft.com/office/drawing/2014/main" id="{6AB7BB4F-8F6C-5106-1268-95EF4956E5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1752600"/>
            <a:ext cx="4371975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4281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844261FE-BF5E-33D3-08F4-61910870E8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object 34">
            <a:extLst>
              <a:ext uri="{FF2B5EF4-FFF2-40B4-BE49-F238E27FC236}">
                <a16:creationId xmlns:a16="http://schemas.microsoft.com/office/drawing/2014/main" id="{7F5681BF-3109-7AB8-936E-4A845F2FE94F}"/>
              </a:ext>
            </a:extLst>
          </p:cNvPr>
          <p:cNvSpPr/>
          <p:nvPr/>
        </p:nvSpPr>
        <p:spPr>
          <a:xfrm>
            <a:off x="2671303" y="181249"/>
            <a:ext cx="6263147" cy="769892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3E8419-032D-10BA-6BBC-78FD67CE061D}"/>
              </a:ext>
            </a:extLst>
          </p:cNvPr>
          <p:cNvSpPr txBox="1"/>
          <p:nvPr/>
        </p:nvSpPr>
        <p:spPr>
          <a:xfrm>
            <a:off x="2633981" y="256976"/>
            <a:ext cx="66389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</a:rPr>
              <a:t>CENTRAL NEURAL SYSTEM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CB1765-064E-DBEC-D495-EBB055493033}"/>
              </a:ext>
            </a:extLst>
          </p:cNvPr>
          <p:cNvSpPr txBox="1"/>
          <p:nvPr/>
        </p:nvSpPr>
        <p:spPr>
          <a:xfrm>
            <a:off x="4992681" y="1026868"/>
            <a:ext cx="1921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BRAIN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C912C8-E6A6-2235-ACDF-0E8F87ADFC0D}"/>
              </a:ext>
            </a:extLst>
          </p:cNvPr>
          <p:cNvSpPr txBox="1"/>
          <p:nvPr/>
        </p:nvSpPr>
        <p:spPr>
          <a:xfrm>
            <a:off x="288851" y="1625815"/>
            <a:ext cx="47649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Forebrain (Prosencephalon)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CAE1CA6-C325-7094-B3A5-223F4B203723}"/>
              </a:ext>
            </a:extLst>
          </p:cNvPr>
          <p:cNvSpPr/>
          <p:nvPr/>
        </p:nvSpPr>
        <p:spPr>
          <a:xfrm>
            <a:off x="977603" y="2299251"/>
            <a:ext cx="3750906" cy="69046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b="1" dirty="0">
                <a:ln w="9525">
                  <a:solidFill>
                    <a:srgbClr val="00B0F0"/>
                  </a:solidFill>
                  <a:prstDash val="solid"/>
                </a:ln>
                <a:solidFill>
                  <a:srgbClr val="00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DIENCEPHALON</a:t>
            </a:r>
          </a:p>
        </p:txBody>
      </p:sp>
      <p:pic>
        <p:nvPicPr>
          <p:cNvPr id="10" name="Picture 2" descr="Hypothalamus Damage: Causes, Symptoms, and Treatment">
            <a:extLst>
              <a:ext uri="{FF2B5EF4-FFF2-40B4-BE49-F238E27FC236}">
                <a16:creationId xmlns:a16="http://schemas.microsoft.com/office/drawing/2014/main" id="{7B8E5BC4-8B8D-DCC2-5D37-F2B3FF5DC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752600"/>
            <a:ext cx="5629275" cy="375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0237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844261FE-BF5E-33D3-08F4-61910870E8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34">
            <a:extLst>
              <a:ext uri="{FF2B5EF4-FFF2-40B4-BE49-F238E27FC236}">
                <a16:creationId xmlns:a16="http://schemas.microsoft.com/office/drawing/2014/main" id="{CA163D65-5D98-ED0E-EBC0-EFFEF142FDE3}"/>
              </a:ext>
            </a:extLst>
          </p:cNvPr>
          <p:cNvSpPr/>
          <p:nvPr/>
        </p:nvSpPr>
        <p:spPr>
          <a:xfrm>
            <a:off x="2671303" y="181249"/>
            <a:ext cx="6263147" cy="769892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153AE4-F302-7C7B-1345-4C6E95A316A4}"/>
              </a:ext>
            </a:extLst>
          </p:cNvPr>
          <p:cNvSpPr txBox="1"/>
          <p:nvPr/>
        </p:nvSpPr>
        <p:spPr>
          <a:xfrm>
            <a:off x="2633981" y="256976"/>
            <a:ext cx="66389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</a:rPr>
              <a:t>CENTRAL NEURAL SYSTEM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DB8EE7-9F14-1B5E-F800-296A4368A5C2}"/>
              </a:ext>
            </a:extLst>
          </p:cNvPr>
          <p:cNvSpPr txBox="1"/>
          <p:nvPr/>
        </p:nvSpPr>
        <p:spPr>
          <a:xfrm>
            <a:off x="4992681" y="1026868"/>
            <a:ext cx="1921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BRAIN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2161F1-688D-CD96-9A55-834B5FE46D54}"/>
              </a:ext>
            </a:extLst>
          </p:cNvPr>
          <p:cNvSpPr txBox="1"/>
          <p:nvPr/>
        </p:nvSpPr>
        <p:spPr>
          <a:xfrm>
            <a:off x="288851" y="1625815"/>
            <a:ext cx="47649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Midbrain (Mesencephalon)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22DF99-4FBA-8465-5433-E70A84C7E6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4416" y="1544954"/>
            <a:ext cx="4974393" cy="3712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76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844261FE-BF5E-33D3-08F4-61910870E8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34">
            <a:extLst>
              <a:ext uri="{FF2B5EF4-FFF2-40B4-BE49-F238E27FC236}">
                <a16:creationId xmlns:a16="http://schemas.microsoft.com/office/drawing/2014/main" id="{68CE67F1-14F2-3EC5-2BE0-718F08F38195}"/>
              </a:ext>
            </a:extLst>
          </p:cNvPr>
          <p:cNvSpPr/>
          <p:nvPr/>
        </p:nvSpPr>
        <p:spPr>
          <a:xfrm>
            <a:off x="2671303" y="181249"/>
            <a:ext cx="6263147" cy="769892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8677B0-0B98-56E7-BB97-B0940AF988F8}"/>
              </a:ext>
            </a:extLst>
          </p:cNvPr>
          <p:cNvSpPr txBox="1"/>
          <p:nvPr/>
        </p:nvSpPr>
        <p:spPr>
          <a:xfrm>
            <a:off x="2633981" y="256976"/>
            <a:ext cx="66389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</a:rPr>
              <a:t>CENTRAL NEURAL SYSTEM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2A6D71-B491-2940-AABE-00F8AA40B898}"/>
              </a:ext>
            </a:extLst>
          </p:cNvPr>
          <p:cNvSpPr txBox="1"/>
          <p:nvPr/>
        </p:nvSpPr>
        <p:spPr>
          <a:xfrm>
            <a:off x="4992681" y="1026868"/>
            <a:ext cx="1921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BRAIN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52EC07-99B0-0EC7-04FA-1AE9163DB315}"/>
              </a:ext>
            </a:extLst>
          </p:cNvPr>
          <p:cNvSpPr txBox="1"/>
          <p:nvPr/>
        </p:nvSpPr>
        <p:spPr>
          <a:xfrm>
            <a:off x="288851" y="1625816"/>
            <a:ext cx="58071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Hindbrain (Rhombencephalon)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90904C-138B-8B58-E88C-406402FD10D9}"/>
              </a:ext>
            </a:extLst>
          </p:cNvPr>
          <p:cNvSpPr txBox="1"/>
          <p:nvPr/>
        </p:nvSpPr>
        <p:spPr>
          <a:xfrm>
            <a:off x="337633" y="2306596"/>
            <a:ext cx="580714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consists of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Cerebellum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Pons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Medulla oblongata</a:t>
            </a:r>
          </a:p>
          <a:p>
            <a:pPr lvl="1" indent="-457200">
              <a:buFont typeface="Arial" panose="020B0604020202020204" pitchFamily="34" charset="0"/>
              <a:buChar char="•"/>
            </a:pPr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Midbrain &amp; hindbrain form the Brain stem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8A31056-94FD-6BF1-1AA8-AC0AAD1299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842" y="1887426"/>
            <a:ext cx="3153215" cy="2800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033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4">
            <a:extLst>
              <a:ext uri="{FF2B5EF4-FFF2-40B4-BE49-F238E27FC236}">
                <a16:creationId xmlns:a16="http://schemas.microsoft.com/office/drawing/2014/main" id="{00FBD073-74EA-A1D0-67BC-268D37FA20D1}"/>
              </a:ext>
            </a:extLst>
          </p:cNvPr>
          <p:cNvSpPr/>
          <p:nvPr/>
        </p:nvSpPr>
        <p:spPr>
          <a:xfrm>
            <a:off x="2671303" y="181249"/>
            <a:ext cx="6263147" cy="769892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2BD459-5176-2BB7-31BB-FAAC59B1D809}"/>
              </a:ext>
            </a:extLst>
          </p:cNvPr>
          <p:cNvSpPr txBox="1"/>
          <p:nvPr/>
        </p:nvSpPr>
        <p:spPr>
          <a:xfrm>
            <a:off x="2633981" y="256976"/>
            <a:ext cx="66389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</a:rPr>
              <a:t>CENTRAL NEURAL SYSTEM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361B84-A2B4-557B-5102-6B0F57229D78}"/>
              </a:ext>
            </a:extLst>
          </p:cNvPr>
          <p:cNvSpPr txBox="1"/>
          <p:nvPr/>
        </p:nvSpPr>
        <p:spPr>
          <a:xfrm>
            <a:off x="4992681" y="1026868"/>
            <a:ext cx="1921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BRAIN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295A19-DE0E-19B1-B4E5-A89628A75DF0}"/>
              </a:ext>
            </a:extLst>
          </p:cNvPr>
          <p:cNvSpPr txBox="1"/>
          <p:nvPr/>
        </p:nvSpPr>
        <p:spPr>
          <a:xfrm>
            <a:off x="288851" y="1625816"/>
            <a:ext cx="58071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Hindbrain (Rhombencephalon)</a:t>
            </a:r>
          </a:p>
        </p:txBody>
      </p:sp>
      <p:pic>
        <p:nvPicPr>
          <p:cNvPr id="7" name="Picture 6" descr="A green and yellow sign&#10;&#10;Description automatically generated">
            <a:extLst>
              <a:ext uri="{FF2B5EF4-FFF2-40B4-BE49-F238E27FC236}">
                <a16:creationId xmlns:a16="http://schemas.microsoft.com/office/drawing/2014/main" id="{AE7792BA-3018-8834-B491-FA07057931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4A4F49-5FBA-4C7C-780A-0F0369EDBC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1676400"/>
            <a:ext cx="5241791" cy="3626588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799855B-266A-33D5-EC6E-3A53199FB178}"/>
              </a:ext>
            </a:extLst>
          </p:cNvPr>
          <p:cNvSpPr/>
          <p:nvPr/>
        </p:nvSpPr>
        <p:spPr>
          <a:xfrm>
            <a:off x="758528" y="2394501"/>
            <a:ext cx="3750906" cy="69046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relaxedInset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IN" sz="2800" b="1" dirty="0">
                <a:ln>
                  <a:solidFill>
                    <a:srgbClr val="00B050"/>
                  </a:solidFill>
                </a:ln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CEREBRUM</a:t>
            </a:r>
          </a:p>
        </p:txBody>
      </p:sp>
    </p:spTree>
    <p:extLst>
      <p:ext uri="{BB962C8B-B14F-4D97-AF65-F5344CB8AC3E}">
        <p14:creationId xmlns:p14="http://schemas.microsoft.com/office/powerpoint/2010/main" val="1660261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4">
            <a:extLst>
              <a:ext uri="{FF2B5EF4-FFF2-40B4-BE49-F238E27FC236}">
                <a16:creationId xmlns:a16="http://schemas.microsoft.com/office/drawing/2014/main" id="{14DFDF85-764A-4B43-8B0B-A606172F9886}"/>
              </a:ext>
            </a:extLst>
          </p:cNvPr>
          <p:cNvSpPr/>
          <p:nvPr/>
        </p:nvSpPr>
        <p:spPr>
          <a:xfrm>
            <a:off x="2671303" y="181249"/>
            <a:ext cx="6263147" cy="769892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3D9A68-7796-83AC-01E9-26135EA968CF}"/>
              </a:ext>
            </a:extLst>
          </p:cNvPr>
          <p:cNvSpPr txBox="1"/>
          <p:nvPr/>
        </p:nvSpPr>
        <p:spPr>
          <a:xfrm>
            <a:off x="2633981" y="256976"/>
            <a:ext cx="66389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</a:rPr>
              <a:t>CENTRAL NEURAL SYSTEM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9D6DF0-9F53-8675-B19F-84D18B17B0BE}"/>
              </a:ext>
            </a:extLst>
          </p:cNvPr>
          <p:cNvSpPr txBox="1"/>
          <p:nvPr/>
        </p:nvSpPr>
        <p:spPr>
          <a:xfrm>
            <a:off x="4992681" y="1026868"/>
            <a:ext cx="1921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BRAIN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17492A-5D27-3FEB-7A39-FD98A0D1EBD7}"/>
              </a:ext>
            </a:extLst>
          </p:cNvPr>
          <p:cNvSpPr txBox="1"/>
          <p:nvPr/>
        </p:nvSpPr>
        <p:spPr>
          <a:xfrm>
            <a:off x="288851" y="1625816"/>
            <a:ext cx="58071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Hindbrain (Rhombencephalon)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58981CB-2E1C-073A-BC28-D0A18B71B6AC}"/>
              </a:ext>
            </a:extLst>
          </p:cNvPr>
          <p:cNvSpPr/>
          <p:nvPr/>
        </p:nvSpPr>
        <p:spPr>
          <a:xfrm>
            <a:off x="758528" y="2394501"/>
            <a:ext cx="3750906" cy="690465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relaxedInset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IN" sz="2800" b="1" dirty="0">
                <a:ln>
                  <a:solidFill>
                    <a:srgbClr val="D60093"/>
                  </a:solidFill>
                </a:ln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PONS VAROLI</a:t>
            </a:r>
          </a:p>
        </p:txBody>
      </p:sp>
      <p:pic>
        <p:nvPicPr>
          <p:cNvPr id="8" name="Picture 7" descr="A green and yellow sign&#10;&#10;Description automatically generated">
            <a:extLst>
              <a:ext uri="{FF2B5EF4-FFF2-40B4-BE49-F238E27FC236}">
                <a16:creationId xmlns:a16="http://schemas.microsoft.com/office/drawing/2014/main" id="{7046832F-291B-4588-4EDA-9FB8819825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3410BD8-099A-1400-A2A3-59A4534C38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200" y="1752600"/>
            <a:ext cx="4244648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641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6ED7DC5D-09F1-5386-8886-C75F089B11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34">
            <a:extLst>
              <a:ext uri="{FF2B5EF4-FFF2-40B4-BE49-F238E27FC236}">
                <a16:creationId xmlns:a16="http://schemas.microsoft.com/office/drawing/2014/main" id="{329F546F-F2D2-107B-1192-46E658E45892}"/>
              </a:ext>
            </a:extLst>
          </p:cNvPr>
          <p:cNvSpPr/>
          <p:nvPr/>
        </p:nvSpPr>
        <p:spPr>
          <a:xfrm>
            <a:off x="2671303" y="181249"/>
            <a:ext cx="6263147" cy="769892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F1213A-2981-5510-27C7-721B355C875C}"/>
              </a:ext>
            </a:extLst>
          </p:cNvPr>
          <p:cNvSpPr txBox="1"/>
          <p:nvPr/>
        </p:nvSpPr>
        <p:spPr>
          <a:xfrm>
            <a:off x="2633981" y="256976"/>
            <a:ext cx="66389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</a:rPr>
              <a:t>CENTRAL NEURAL SYSTEM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AFF33A-45EC-95DC-AEF8-A35C21347CD2}"/>
              </a:ext>
            </a:extLst>
          </p:cNvPr>
          <p:cNvSpPr txBox="1"/>
          <p:nvPr/>
        </p:nvSpPr>
        <p:spPr>
          <a:xfrm>
            <a:off x="4992681" y="1026868"/>
            <a:ext cx="1921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BRAIN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DC90A7-BE9D-F00A-BC3C-63695F89C6C1}"/>
              </a:ext>
            </a:extLst>
          </p:cNvPr>
          <p:cNvSpPr txBox="1"/>
          <p:nvPr/>
        </p:nvSpPr>
        <p:spPr>
          <a:xfrm>
            <a:off x="288851" y="1625816"/>
            <a:ext cx="58071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Hindbrain (Rhombencephalon)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A53820C-A1EF-E906-D18A-2D7C1A95ACF7}"/>
              </a:ext>
            </a:extLst>
          </p:cNvPr>
          <p:cNvSpPr/>
          <p:nvPr/>
        </p:nvSpPr>
        <p:spPr>
          <a:xfrm>
            <a:off x="744895" y="2365926"/>
            <a:ext cx="3750906" cy="690465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relaxedInset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IN" sz="2800" b="1" dirty="0">
                <a:ln>
                  <a:solidFill>
                    <a:srgbClr val="FF0000"/>
                  </a:solidFill>
                </a:ln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MEDULLA</a:t>
            </a:r>
            <a:r>
              <a:rPr lang="en-IN" sz="2800" b="1" dirty="0">
                <a:ln>
                  <a:solidFill>
                    <a:srgbClr val="D60093"/>
                  </a:solidFill>
                </a:ln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b="1" dirty="0">
                <a:ln>
                  <a:solidFill>
                    <a:srgbClr val="FF0000"/>
                  </a:solidFill>
                </a:ln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OBLONGATA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8F74BFA-05D0-EDE7-0101-238493A05C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200" y="1752600"/>
            <a:ext cx="4244648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874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6ED7DC5D-09F1-5386-8886-C75F089B11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34">
            <a:extLst>
              <a:ext uri="{FF2B5EF4-FFF2-40B4-BE49-F238E27FC236}">
                <a16:creationId xmlns:a16="http://schemas.microsoft.com/office/drawing/2014/main" id="{323EA3B3-BBD1-E0C4-7405-2B5A29121405}"/>
              </a:ext>
            </a:extLst>
          </p:cNvPr>
          <p:cNvSpPr/>
          <p:nvPr/>
        </p:nvSpPr>
        <p:spPr>
          <a:xfrm>
            <a:off x="2671303" y="181249"/>
            <a:ext cx="6263147" cy="769892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B3C4FE-FC00-E0AB-E5D3-854532EFECD3}"/>
              </a:ext>
            </a:extLst>
          </p:cNvPr>
          <p:cNvSpPr txBox="1"/>
          <p:nvPr/>
        </p:nvSpPr>
        <p:spPr>
          <a:xfrm>
            <a:off x="2633981" y="256976"/>
            <a:ext cx="66389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</a:rPr>
              <a:t>CENTRAL NEURAL SYSTEM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13F38B-4B30-24D7-B8C9-5F32791D7C6D}"/>
              </a:ext>
            </a:extLst>
          </p:cNvPr>
          <p:cNvSpPr txBox="1"/>
          <p:nvPr/>
        </p:nvSpPr>
        <p:spPr>
          <a:xfrm>
            <a:off x="4682814" y="1026868"/>
            <a:ext cx="28263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SPINAL CORD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43A69C9-F02A-5F75-21AB-B09712152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4327" y="1550088"/>
            <a:ext cx="3962736" cy="3215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507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6ED7DC5D-09F1-5386-8886-C75F089B11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34">
            <a:extLst>
              <a:ext uri="{FF2B5EF4-FFF2-40B4-BE49-F238E27FC236}">
                <a16:creationId xmlns:a16="http://schemas.microsoft.com/office/drawing/2014/main" id="{570A1823-73AE-DD0F-D1C9-F3B9ACF5E685}"/>
              </a:ext>
            </a:extLst>
          </p:cNvPr>
          <p:cNvSpPr/>
          <p:nvPr/>
        </p:nvSpPr>
        <p:spPr>
          <a:xfrm>
            <a:off x="3809638" y="243029"/>
            <a:ext cx="4155621" cy="769892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77ACF4-65F7-5737-905C-9534DEAB48A8}"/>
              </a:ext>
            </a:extLst>
          </p:cNvPr>
          <p:cNvSpPr txBox="1"/>
          <p:nvPr/>
        </p:nvSpPr>
        <p:spPr>
          <a:xfrm>
            <a:off x="3809639" y="304810"/>
            <a:ext cx="41556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</a:rPr>
              <a:t>REFLEX ACTION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DC9110-DF52-2D5D-95BA-CC0286A0CF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8324" y="1257300"/>
            <a:ext cx="4953000" cy="4343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6069C27-8278-F8CA-B3EC-FB373A099675}"/>
              </a:ext>
            </a:extLst>
          </p:cNvPr>
          <p:cNvSpPr txBox="1"/>
          <p:nvPr/>
        </p:nvSpPr>
        <p:spPr>
          <a:xfrm>
            <a:off x="150676" y="1547711"/>
            <a:ext cx="663892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is the rapid, involuntary and unconscious actions of body in response to a stimulus.</a:t>
            </a:r>
          </a:p>
        </p:txBody>
      </p:sp>
    </p:spTree>
    <p:extLst>
      <p:ext uri="{BB962C8B-B14F-4D97-AF65-F5344CB8AC3E}">
        <p14:creationId xmlns:p14="http://schemas.microsoft.com/office/powerpoint/2010/main" val="550886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6ED7DC5D-09F1-5386-8886-C75F089B11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34">
            <a:extLst>
              <a:ext uri="{FF2B5EF4-FFF2-40B4-BE49-F238E27FC236}">
                <a16:creationId xmlns:a16="http://schemas.microsoft.com/office/drawing/2014/main" id="{8692CB56-3863-B4F7-6E46-D525F152B71D}"/>
              </a:ext>
            </a:extLst>
          </p:cNvPr>
          <p:cNvSpPr/>
          <p:nvPr/>
        </p:nvSpPr>
        <p:spPr>
          <a:xfrm>
            <a:off x="3809638" y="89860"/>
            <a:ext cx="4155621" cy="769892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76712A-A3F7-4298-5ED1-81BFE35C9B56}"/>
              </a:ext>
            </a:extLst>
          </p:cNvPr>
          <p:cNvSpPr txBox="1"/>
          <p:nvPr/>
        </p:nvSpPr>
        <p:spPr>
          <a:xfrm>
            <a:off x="4018190" y="226170"/>
            <a:ext cx="41556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</a:rPr>
              <a:t>REFLEX ACTION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28069C3-D43C-A79C-8869-B10AF3ED6BFA}"/>
              </a:ext>
            </a:extLst>
          </p:cNvPr>
          <p:cNvSpPr/>
          <p:nvPr/>
        </p:nvSpPr>
        <p:spPr>
          <a:xfrm>
            <a:off x="204937" y="795950"/>
            <a:ext cx="3750906" cy="690465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relaxedInset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IN" sz="2800" b="1" dirty="0">
                <a:ln>
                  <a:solidFill>
                    <a:srgbClr val="00B0F0"/>
                  </a:solidFill>
                </a:ln>
                <a:solidFill>
                  <a:srgbClr val="D600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REFLEX ARC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0C62F0-F9BB-6794-D788-556491820B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639" y="1518865"/>
            <a:ext cx="4629424" cy="382027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98A0F53-3BB1-169C-3932-308615A62C78}"/>
              </a:ext>
            </a:extLst>
          </p:cNvPr>
          <p:cNvSpPr txBox="1"/>
          <p:nvPr/>
        </p:nvSpPr>
        <p:spPr>
          <a:xfrm>
            <a:off x="204937" y="1518865"/>
            <a:ext cx="7043588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pathway of impulses in a reflex action is called Reflex arc. It consists of </a:t>
            </a:r>
          </a:p>
          <a:p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A receptor organ : It receives stimulus.</a:t>
            </a:r>
          </a:p>
          <a:p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2. Sensory (afferent) neuron : It transmits the impulses from sense organ to CNS.</a:t>
            </a:r>
          </a:p>
          <a:p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3. Intermediate (connector) neuron : It connects sensory &amp; motor neurons.</a:t>
            </a:r>
          </a:p>
          <a:p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4. Motor (efferent/effector/excitor) neuron: It conducts impulse from the CNS to effector organ.</a:t>
            </a:r>
          </a:p>
          <a:p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5. An effector organ (muscle/gland): It responds to impulse.</a:t>
            </a:r>
          </a:p>
        </p:txBody>
      </p:sp>
    </p:spTree>
    <p:extLst>
      <p:ext uri="{BB962C8B-B14F-4D97-AF65-F5344CB8AC3E}">
        <p14:creationId xmlns:p14="http://schemas.microsoft.com/office/powerpoint/2010/main" val="1286409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6ED7DC5D-09F1-5386-8886-C75F089B11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34">
            <a:extLst>
              <a:ext uri="{FF2B5EF4-FFF2-40B4-BE49-F238E27FC236}">
                <a16:creationId xmlns:a16="http://schemas.microsoft.com/office/drawing/2014/main" id="{2BEA2EF5-8D32-FEBD-9CF4-73B10DAA4D8C}"/>
              </a:ext>
            </a:extLst>
          </p:cNvPr>
          <p:cNvSpPr/>
          <p:nvPr/>
        </p:nvSpPr>
        <p:spPr>
          <a:xfrm>
            <a:off x="1476013" y="167514"/>
            <a:ext cx="8677637" cy="757865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53E860-945F-BC86-9263-EB5B23A89E20}"/>
              </a:ext>
            </a:extLst>
          </p:cNvPr>
          <p:cNvSpPr txBox="1"/>
          <p:nvPr/>
        </p:nvSpPr>
        <p:spPr>
          <a:xfrm>
            <a:off x="1647825" y="202358"/>
            <a:ext cx="92678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</a:rPr>
              <a:t>PERIPHERAL NEURAL SYSTEM (PNS)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12F6FA-EF80-0B07-8945-81A3B84F90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649" y="1488636"/>
            <a:ext cx="4248626" cy="388072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786C0DF-1FF3-7B99-A156-D21E936FEE92}"/>
              </a:ext>
            </a:extLst>
          </p:cNvPr>
          <p:cNvSpPr txBox="1"/>
          <p:nvPr/>
        </p:nvSpPr>
        <p:spPr>
          <a:xfrm>
            <a:off x="579884" y="1488636"/>
            <a:ext cx="382416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includes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Cranial nerves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Spinal nerves</a:t>
            </a:r>
          </a:p>
        </p:txBody>
      </p:sp>
    </p:spTree>
    <p:extLst>
      <p:ext uri="{BB962C8B-B14F-4D97-AF65-F5344CB8AC3E}">
        <p14:creationId xmlns:p14="http://schemas.microsoft.com/office/powerpoint/2010/main" val="1359909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6ED7DC5D-09F1-5386-8886-C75F089B11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34">
            <a:extLst>
              <a:ext uri="{FF2B5EF4-FFF2-40B4-BE49-F238E27FC236}">
                <a16:creationId xmlns:a16="http://schemas.microsoft.com/office/drawing/2014/main" id="{46973A87-2B81-3648-A3BD-BFEDAA86AB7C}"/>
              </a:ext>
            </a:extLst>
          </p:cNvPr>
          <p:cNvSpPr/>
          <p:nvPr/>
        </p:nvSpPr>
        <p:spPr>
          <a:xfrm>
            <a:off x="1476013" y="167514"/>
            <a:ext cx="8677637" cy="757865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A2C21F-E607-E3F3-ED09-CCB5827834B7}"/>
              </a:ext>
            </a:extLst>
          </p:cNvPr>
          <p:cNvSpPr txBox="1"/>
          <p:nvPr/>
        </p:nvSpPr>
        <p:spPr>
          <a:xfrm>
            <a:off x="1647825" y="202358"/>
            <a:ext cx="92678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</a:rPr>
              <a:t>PERIPHERAL NEURAL SYSTEM (PNS)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2CB31F-D546-6BBE-84D3-A599594D2F5F}"/>
              </a:ext>
            </a:extLst>
          </p:cNvPr>
          <p:cNvSpPr txBox="1"/>
          <p:nvPr/>
        </p:nvSpPr>
        <p:spPr>
          <a:xfrm>
            <a:off x="579884" y="1488636"/>
            <a:ext cx="783632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Nerve fibres of PNS are 2 types:</a:t>
            </a:r>
          </a:p>
          <a:p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→ Afferent (sensory) fibres:</a:t>
            </a:r>
          </a:p>
          <a:p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Carry impulses from sense organs to CNS</a:t>
            </a:r>
          </a:p>
          <a:p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→ Efferent (motor) fibres:</a:t>
            </a:r>
          </a:p>
          <a:p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Carry impulses from CNS to muscles and 				glands </a:t>
            </a:r>
          </a:p>
        </p:txBody>
      </p:sp>
    </p:spTree>
    <p:extLst>
      <p:ext uri="{BB962C8B-B14F-4D97-AF65-F5344CB8AC3E}">
        <p14:creationId xmlns:p14="http://schemas.microsoft.com/office/powerpoint/2010/main" val="3133137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6ED7DC5D-09F1-5386-8886-C75F089B11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34">
            <a:extLst>
              <a:ext uri="{FF2B5EF4-FFF2-40B4-BE49-F238E27FC236}">
                <a16:creationId xmlns:a16="http://schemas.microsoft.com/office/drawing/2014/main" id="{81733152-ED30-B6C9-850A-05B2EA5435FB}"/>
              </a:ext>
            </a:extLst>
          </p:cNvPr>
          <p:cNvSpPr/>
          <p:nvPr/>
        </p:nvSpPr>
        <p:spPr>
          <a:xfrm>
            <a:off x="1476013" y="167514"/>
            <a:ext cx="8677637" cy="757865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051C7A-D2A3-4A4A-D886-8C2A13A4E7F9}"/>
              </a:ext>
            </a:extLst>
          </p:cNvPr>
          <p:cNvSpPr txBox="1"/>
          <p:nvPr/>
        </p:nvSpPr>
        <p:spPr>
          <a:xfrm>
            <a:off x="1647825" y="202358"/>
            <a:ext cx="92678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</a:rPr>
              <a:t>PERIPHERAL NEURAL SYSTEM (PNS)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87B14F-3674-0BBB-BA7B-B3EE62BD8471}"/>
              </a:ext>
            </a:extLst>
          </p:cNvPr>
          <p:cNvSpPr txBox="1"/>
          <p:nvPr/>
        </p:nvSpPr>
        <p:spPr>
          <a:xfrm>
            <a:off x="579884" y="1488636"/>
            <a:ext cx="589556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PNS has 2 divisions</a:t>
            </a:r>
          </a:p>
          <a:p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Somatic Neural System</a:t>
            </a:r>
          </a:p>
          <a:p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2. Autonomic Neural System (ANS)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4991D4-EBFB-F57F-844F-3FA08B409F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6396" y="1841872"/>
            <a:ext cx="4271336" cy="3074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141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6ED7DC5D-09F1-5386-8886-C75F089B11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34">
            <a:extLst>
              <a:ext uri="{FF2B5EF4-FFF2-40B4-BE49-F238E27FC236}">
                <a16:creationId xmlns:a16="http://schemas.microsoft.com/office/drawing/2014/main" id="{7D3BC4A8-40A4-351E-1705-FDF284C481CF}"/>
              </a:ext>
            </a:extLst>
          </p:cNvPr>
          <p:cNvSpPr/>
          <p:nvPr/>
        </p:nvSpPr>
        <p:spPr>
          <a:xfrm>
            <a:off x="1476013" y="167514"/>
            <a:ext cx="8677637" cy="757865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B673DA-5C2B-F70F-8F4D-EB49A5C71669}"/>
              </a:ext>
            </a:extLst>
          </p:cNvPr>
          <p:cNvSpPr txBox="1"/>
          <p:nvPr/>
        </p:nvSpPr>
        <p:spPr>
          <a:xfrm>
            <a:off x="1647825" y="202358"/>
            <a:ext cx="92678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</a:rPr>
              <a:t>PERIPHERAL NEURAL SYSTEM (PNS)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0D0365B-0052-9D31-7971-FD4CC81BD9C2}"/>
              </a:ext>
            </a:extLst>
          </p:cNvPr>
          <p:cNvSpPr/>
          <p:nvPr/>
        </p:nvSpPr>
        <p:spPr>
          <a:xfrm>
            <a:off x="3429000" y="1133475"/>
            <a:ext cx="4953000" cy="838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SOMATIC NEURAL SYSTEM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7EFB685-B504-1087-E395-882C2B5876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2853" y="2285812"/>
            <a:ext cx="8606294" cy="353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999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6ED7DC5D-09F1-5386-8886-C75F089B11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34">
            <a:extLst>
              <a:ext uri="{FF2B5EF4-FFF2-40B4-BE49-F238E27FC236}">
                <a16:creationId xmlns:a16="http://schemas.microsoft.com/office/drawing/2014/main" id="{D786FF8B-AA57-947E-B76A-03E082D2E875}"/>
              </a:ext>
            </a:extLst>
          </p:cNvPr>
          <p:cNvSpPr/>
          <p:nvPr/>
        </p:nvSpPr>
        <p:spPr>
          <a:xfrm>
            <a:off x="1476013" y="167514"/>
            <a:ext cx="8677637" cy="757865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6153F8-0E33-24DD-B944-44F4B02EAF2F}"/>
              </a:ext>
            </a:extLst>
          </p:cNvPr>
          <p:cNvSpPr txBox="1"/>
          <p:nvPr/>
        </p:nvSpPr>
        <p:spPr>
          <a:xfrm>
            <a:off x="1647825" y="202358"/>
            <a:ext cx="92678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600" dirty="0">
                <a:solidFill>
                  <a:srgbClr val="FFFF00"/>
                </a:solidFill>
                <a:latin typeface="Comic Sans MS" panose="030F0702030302020204" pitchFamily="66" charset="0"/>
              </a:rPr>
              <a:t>PERIPHERAL NEURAL SYSTEM (PNS)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A8C0504-455D-98ED-62C2-7A08443505E6}"/>
              </a:ext>
            </a:extLst>
          </p:cNvPr>
          <p:cNvSpPr/>
          <p:nvPr/>
        </p:nvSpPr>
        <p:spPr>
          <a:xfrm>
            <a:off x="2837283" y="1053970"/>
            <a:ext cx="6517433" cy="75786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AUTONOMIC NEURAL SYSTEM (ANS)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6D7368-FD21-31D9-2A32-B8428CE56F91}"/>
              </a:ext>
            </a:extLst>
          </p:cNvPr>
          <p:cNvSpPr txBox="1"/>
          <p:nvPr/>
        </p:nvSpPr>
        <p:spPr>
          <a:xfrm>
            <a:off x="523900" y="2044005"/>
            <a:ext cx="5895561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Transmits impulses from CNS to involuntary organs &amp; smooth muscles.</a:t>
            </a:r>
          </a:p>
          <a:p>
            <a:endParaRPr lang="en-IN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ANS has 2 Parts</a:t>
            </a:r>
          </a:p>
          <a:p>
            <a:endParaRPr lang="en-IN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Sympathetic nerves</a:t>
            </a:r>
          </a:p>
          <a:p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2. Parasympathetic nerves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877B8E9-6F98-4D9E-6AC6-4C9DBE3A94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085" y="2044005"/>
            <a:ext cx="4000889" cy="323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835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A09A5291-86CA-7CED-1A79-8BB8580F42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6209FC2-800B-1ED2-E4C9-619B6C087E13}"/>
              </a:ext>
            </a:extLst>
          </p:cNvPr>
          <p:cNvSpPr txBox="1"/>
          <p:nvPr/>
        </p:nvSpPr>
        <p:spPr>
          <a:xfrm>
            <a:off x="430811" y="384276"/>
            <a:ext cx="10627714" cy="62504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	The tract of nerve 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fibres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which connects the cerebral hemisphere is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Corpus luteum					2. Corpus callosum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Corpora quadrigemina			4. Cerebral aqueduct</a:t>
            </a:r>
          </a:p>
          <a:p>
            <a:pPr marL="2286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	Thermoregulatory 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centre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human body is associated with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Cerebrum							2. Cerebellum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3.Hypothalamus					4. Medulla oblongs</a:t>
            </a: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marR="0" lvl="0" indent="-5143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AutoNum type="arabicPeriod" startAt="3"/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human, autonomic nervous system is composed of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 Sympathetic and parasympathetic nerves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	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Carnial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spinal nerves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	Brain and spinal nerves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	Medullated and non-medullated nerves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582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1FD0AA9D-63CE-B75C-50FB-92808DA980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7793773-9DCD-E81B-3506-BBB5860EBB64}"/>
              </a:ext>
            </a:extLst>
          </p:cNvPr>
          <p:cNvSpPr txBox="1"/>
          <p:nvPr/>
        </p:nvSpPr>
        <p:spPr>
          <a:xfrm>
            <a:off x="297461" y="108052"/>
            <a:ext cx="11446864" cy="6665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AutoNum type="arabicPeriod" startAt="4"/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afferent nerve 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fibres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transmit impulses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From tissues/organs to the CNS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From the CNS to the concerned peripheral tissues/organs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From the CNS t skeletal muscles</a:t>
            </a: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From one tissued to another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	The Schwann sheath is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A non-myelinated nerve 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fibres</a:t>
            </a: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	Associated with myelin sheath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3. A connective tissue cell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4. Associated with myelinated &amp; non myelinated nerve 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fibre</a:t>
            </a: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6.	The electrical potential difference across the plasma membrane at the site 	of depolarization is called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Graded potential					2. Resting potential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3. Action potential						4. None of the above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389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70A90BAD-6BCE-D8F9-3270-376476E1FA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51352CB-7209-4D00-561E-E669E836262F}"/>
              </a:ext>
            </a:extLst>
          </p:cNvPr>
          <p:cNvSpPr txBox="1"/>
          <p:nvPr/>
        </p:nvSpPr>
        <p:spPr>
          <a:xfrm>
            <a:off x="345085" y="202359"/>
            <a:ext cx="11323040" cy="6065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6286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7.	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Nills’s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granules are made up of?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6286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Endoplasmic reticulum and mitochondria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6286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Ribosome and Mitochondria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6286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Ribosome and Endoplasmic Reticulum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6286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Golgi body and Ribosome</a:t>
            </a:r>
          </a:p>
          <a:p>
            <a:pPr marR="0" lvl="0" defTabSz="6286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6286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8.	Unmyelinated nerve, 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fibres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are commonly found in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6286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Central; peripheral region		2. Autonomous; cranial region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6286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Somatic; peripheral region</a:t>
            </a: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Autonomous; somatic region</a:t>
            </a:r>
          </a:p>
          <a:p>
            <a:pPr marR="0" lvl="0" defTabSz="6286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6286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9.	The junction between the axon of one neuron and the dendrite of the 	next is called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6286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A join			2. Constant bridge</a:t>
            </a: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Junction point		4. Synapse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668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ED192B68-E1AF-9B69-6000-A178FC3200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87B3CE6-53E7-851B-4D43-05779A0B422D}"/>
              </a:ext>
            </a:extLst>
          </p:cNvPr>
          <p:cNvSpPr txBox="1"/>
          <p:nvPr/>
        </p:nvSpPr>
        <p:spPr>
          <a:xfrm>
            <a:off x="411761" y="282728"/>
            <a:ext cx="10113364" cy="57431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7143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10.	Nerve impulse initiates with the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7143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K</a:t>
            </a:r>
            <a:r>
              <a:rPr lang="en-US" sz="28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2. Na</a:t>
            </a:r>
            <a:r>
              <a:rPr lang="en-US" sz="28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3. Ca</a:t>
            </a:r>
            <a:r>
              <a:rPr lang="en-US" sz="28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4. Mg</a:t>
            </a:r>
            <a:r>
              <a:rPr lang="en-US" sz="28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7143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11.	A polarized neuron is said to be in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7143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Action potential			2. Resting potential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7143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Spike potential			4. None of these</a:t>
            </a:r>
            <a:endParaRPr lang="en-US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7143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marR="0" lvl="0" indent="-514350" defTabSz="7143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AutoNum type="arabicPeriod" startAt="12"/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Unipolar neuron/unipolar nerve cells mean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7143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Nerve cell with one dendron</a:t>
            </a: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 marR="0" lvl="0" defTabSz="7143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Nerve cell with many dendrons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7143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Nerve cell without dendrons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7143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Neuron with one dendron and one axon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80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09D7D8DA-3FF1-F0C3-5CFD-7E575E9C1A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9EB5669-E970-BD0F-9E09-522C5EEF6908}"/>
              </a:ext>
            </a:extLst>
          </p:cNvPr>
          <p:cNvSpPr txBox="1"/>
          <p:nvPr/>
        </p:nvSpPr>
        <p:spPr>
          <a:xfrm>
            <a:off x="409574" y="384276"/>
            <a:ext cx="10658475" cy="6055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7143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13.	The membrane which covers the brain is called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7143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White matter			2. Grey matter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7143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Peritonium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	4. Meninx</a:t>
            </a:r>
          </a:p>
          <a:p>
            <a:pPr marR="0" lvl="0" defTabSz="7143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7143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14.	Which part of brain is supposed to be damage if in an accident a 	person lost control of water balance, hunger and body temp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7143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Cerebellum				2. Hypothalamus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7143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Medula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oblongats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4. Corpora quadrigemina</a:t>
            </a:r>
            <a:endParaRPr lang="en-US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7143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marR="0" lvl="0" indent="-514350" defTabSz="7143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AutoNum type="arabicPeriod" startAt="15"/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dorsal portion of midbrain consists mainly of rounded swellings 	called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7143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Corpus callosum			2. Corpora quadrigemina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7143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Corpus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allatum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4. Cerebral aqueduct</a:t>
            </a:r>
            <a:endParaRPr lang="en-IN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59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8DC2A009-1DCC-0A97-F55D-C965279F36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7E08F50-8228-8EA4-737C-AF0D7BF9B428}"/>
              </a:ext>
            </a:extLst>
          </p:cNvPr>
          <p:cNvSpPr txBox="1"/>
          <p:nvPr/>
        </p:nvSpPr>
        <p:spPr>
          <a:xfrm>
            <a:off x="373661" y="202358"/>
            <a:ext cx="11218264" cy="6067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7143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16.	Which statement is true?</a:t>
            </a:r>
            <a:endParaRPr lang="en-IN" sz="26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7143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In PNS, only non-myelinated neuron are found</a:t>
            </a:r>
            <a:endParaRPr lang="en-IN" sz="26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7143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In CNS, myelinated and non-myelinated neurons are found</a:t>
            </a:r>
            <a:endParaRPr lang="en-IN" sz="26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7143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In PNS, myelinated and non-myelinated neurons are found</a:t>
            </a:r>
            <a:endParaRPr lang="en-IN" sz="26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7143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Both (2) and (3)</a:t>
            </a:r>
          </a:p>
          <a:p>
            <a:pPr marR="0" lvl="0" defTabSz="7143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6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7143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17.	Resting membrane potential is achieved by</a:t>
            </a:r>
            <a:endParaRPr lang="en-IN" sz="26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7143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Passive diffusion by ion channels/Leaky channels</a:t>
            </a:r>
            <a:endParaRPr lang="en-IN" sz="26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7143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Na</a:t>
            </a:r>
            <a:r>
              <a:rPr lang="en-US" sz="26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—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en-US" sz="26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ATPase pump</a:t>
            </a:r>
            <a:endParaRPr lang="en-IN" sz="26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7143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Negatively charged proteins in axoplasm</a:t>
            </a:r>
            <a:r>
              <a:rPr lang="en-IN" sz="26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All of the above</a:t>
            </a:r>
            <a:endParaRPr lang="en-US" sz="26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7143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7143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18.	Depolarization of axolemma during nerve conduction takes place because of</a:t>
            </a:r>
          </a:p>
          <a:p>
            <a:pPr marR="0" lvl="0" defTabSz="7143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en-US" sz="2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Neul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amount of Na</a:t>
            </a:r>
            <a:r>
              <a:rPr lang="en-US" sz="26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&amp; K</a:t>
            </a:r>
            <a:r>
              <a:rPr lang="en-US" sz="26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move out across axolemma</a:t>
            </a:r>
            <a:endParaRPr lang="en-IN" sz="26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7143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Na</a:t>
            </a:r>
            <a:r>
              <a:rPr lang="en-US" sz="26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move inside</a:t>
            </a:r>
            <a:r>
              <a:rPr lang="en-IN" sz="26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More Na</a:t>
            </a:r>
            <a:r>
              <a:rPr lang="en-US" sz="26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outside</a:t>
            </a:r>
            <a:r>
              <a:rPr lang="en-IN" sz="26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None</a:t>
            </a:r>
            <a:endParaRPr lang="en-IN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58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363D8E0F-51F2-1FF1-B706-1E3FB52E4E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B4B864-2CAA-2612-421E-1F205C6AB97E}"/>
              </a:ext>
            </a:extLst>
          </p:cNvPr>
          <p:cNvSpPr txBox="1"/>
          <p:nvPr/>
        </p:nvSpPr>
        <p:spPr>
          <a:xfrm>
            <a:off x="306985" y="430958"/>
            <a:ext cx="10713439" cy="3299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809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19.	Neurons are excitable cells. This statement is best illustrated as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809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Different ionic channels are present on neural membrane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809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Ionic channels on neural membrane are selectively permeable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809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Neural membrane exists in a polarized state and responds to 	stimulus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809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Membrane is permeable to positive and impermeable to 	negatively charged ions 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6641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DF5C91F2-7BB3-DB64-6BB9-F3652AC442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654710-E367-26E6-4DA0-585F3E0626BC}"/>
              </a:ext>
            </a:extLst>
          </p:cNvPr>
          <p:cNvSpPr txBox="1"/>
          <p:nvPr/>
        </p:nvSpPr>
        <p:spPr>
          <a:xfrm>
            <a:off x="529651" y="303753"/>
            <a:ext cx="9557323" cy="62504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7143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20.	Pick out the correct combination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 defTabSz="7143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A-I, B-II, C-III				2. A-I, B-III, C-II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 defTabSz="7143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A-II, B-I, C-I					4. A-II, B-III, C-I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70BA096-37B1-97D5-5CD7-15745DE7FF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5969335"/>
              </p:ext>
            </p:extLst>
          </p:nvPr>
        </p:nvGraphicFramePr>
        <p:xfrm>
          <a:off x="1339850" y="871347"/>
          <a:ext cx="8347076" cy="38911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42083">
                  <a:extLst>
                    <a:ext uri="{9D8B030D-6E8A-4147-A177-3AD203B41FA5}">
                      <a16:colId xmlns:a16="http://schemas.microsoft.com/office/drawing/2014/main" val="1282319276"/>
                    </a:ext>
                  </a:extLst>
                </a:gridCol>
                <a:gridCol w="3285392">
                  <a:extLst>
                    <a:ext uri="{9D8B030D-6E8A-4147-A177-3AD203B41FA5}">
                      <a16:colId xmlns:a16="http://schemas.microsoft.com/office/drawing/2014/main" val="2564510021"/>
                    </a:ext>
                  </a:extLst>
                </a:gridCol>
                <a:gridCol w="590550">
                  <a:extLst>
                    <a:ext uri="{9D8B030D-6E8A-4147-A177-3AD203B41FA5}">
                      <a16:colId xmlns:a16="http://schemas.microsoft.com/office/drawing/2014/main" val="236942831"/>
                    </a:ext>
                  </a:extLst>
                </a:gridCol>
                <a:gridCol w="3829051">
                  <a:extLst>
                    <a:ext uri="{9D8B030D-6E8A-4147-A177-3AD203B41FA5}">
                      <a16:colId xmlns:a16="http://schemas.microsoft.com/office/drawing/2014/main" val="774918756"/>
                    </a:ext>
                  </a:extLst>
                </a:gridCol>
              </a:tblGrid>
              <a:tr h="716982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           Column I</a:t>
                      </a:r>
                      <a:endParaRPr lang="en-IN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        Column II</a:t>
                      </a:r>
                      <a:endParaRPr lang="en-IN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065082"/>
                  </a:ext>
                </a:extLst>
              </a:tr>
              <a:tr h="108530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</a:rPr>
                        <a:t>A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Unipolar neuron</a:t>
                      </a:r>
                      <a:endParaRPr lang="en-IN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</a:rPr>
                        <a:t>I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</a:rPr>
                        <a:t>In cerebral cortex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01389321"/>
                  </a:ext>
                </a:extLst>
              </a:tr>
              <a:tr h="12577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</a:rPr>
                        <a:t>B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Bipolar neuron</a:t>
                      </a:r>
                      <a:endParaRPr lang="en-IN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</a:rPr>
                        <a:t>II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</a:rPr>
                        <a:t>In embryonies stage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31538934"/>
                  </a:ext>
                </a:extLst>
              </a:tr>
              <a:tr h="83117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</a:rPr>
                        <a:t>C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</a:rPr>
                        <a:t>Multipolar neuron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</a:rPr>
                        <a:t>III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In retina of eye</a:t>
                      </a:r>
                      <a:endParaRPr lang="en-IN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355878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0161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45E0C351-E5D5-1E00-F353-BFA5CCAACE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39F806A-538D-1E4A-8628-EB1278A382B7}"/>
              </a:ext>
            </a:extLst>
          </p:cNvPr>
          <p:cNvSpPr txBox="1"/>
          <p:nvPr/>
        </p:nvSpPr>
        <p:spPr>
          <a:xfrm>
            <a:off x="304800" y="301753"/>
            <a:ext cx="9702384" cy="62504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809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21.	The correct sequence of meninges of brain from outsides t 	inside is</a:t>
            </a:r>
          </a:p>
          <a:p>
            <a:pPr marR="0" lvl="0" defTabSz="809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durameter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en-IN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arachnoid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en-IN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piameter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809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2. </a:t>
            </a:r>
            <a:r>
              <a:rPr lang="en-IN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arachnoid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durameter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en-IN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piameter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809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3. </a:t>
            </a:r>
            <a:r>
              <a:rPr lang="en-IN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piameter</a:t>
            </a:r>
            <a:r>
              <a:rPr lang="en-IN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durameter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en-IN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arachnoid</a:t>
            </a:r>
          </a:p>
          <a:p>
            <a:pPr marR="0" lvl="0" defTabSz="809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4.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durameter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en-IN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piameter</a:t>
            </a:r>
            <a:r>
              <a:rPr lang="en-IN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en-IN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arachnoid</a:t>
            </a:r>
          </a:p>
          <a:p>
            <a:pPr marR="0" lvl="0" defTabSz="809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809625" algn="l"/>
              </a:tabLs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22.	Regulation of sexual 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behaviour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joint activity of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809625" algn="l"/>
              </a:tabLs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Only hypothalamus and cerebral cortex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809625" algn="l"/>
              </a:tabLs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Only thalamus and pons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809625" algn="l"/>
              </a:tabLs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Only thalamus and hypothalamus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809625" algn="l"/>
              </a:tabLs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Hypothalamus and limbic system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809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069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FD4B4E2D-2080-5864-67E6-46F267D09C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EEDB66-CFBC-DAC9-DA07-B9CFC3E35E35}"/>
              </a:ext>
            </a:extLst>
          </p:cNvPr>
          <p:cNvSpPr txBox="1"/>
          <p:nvPr/>
        </p:nvSpPr>
        <p:spPr>
          <a:xfrm>
            <a:off x="440336" y="384276"/>
            <a:ext cx="10151464" cy="5133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809625" algn="l"/>
              </a:tabLs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23.	Which of the following statement is correct?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809625" algn="l"/>
              </a:tabLs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Dendrites possess Nissl’s granules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809625" algn="l"/>
              </a:tabLs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Schwann cell is found in unmyelinated neurons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809625" algn="l"/>
              </a:tabLs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Axoplasm is rich in proteins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809625" algn="l"/>
              </a:tabLs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Two of the above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809625" algn="l"/>
              </a:tabLst>
            </a:pPr>
            <a:endParaRPr lang="en-US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marR="0" lvl="0" indent="-514350" defTabSz="809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AutoNum type="arabicPeriod" startAt="24"/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Neural system of Hydra is 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809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Simple type and consists of network of neurons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809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Complex type and consists of network neurons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809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Simple type and consists of many ganglia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809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Complex type and consists of many ganglia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418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4209CEEC-3A32-4D7D-8DCD-0795B4546B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09" y="2023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60FEE1-22C9-DC7E-49EB-2B8EEF1AB612}"/>
              </a:ext>
            </a:extLst>
          </p:cNvPr>
          <p:cNvSpPr txBox="1"/>
          <p:nvPr/>
        </p:nvSpPr>
        <p:spPr>
          <a:xfrm>
            <a:off x="316510" y="202358"/>
            <a:ext cx="11504015" cy="651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809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25.	What is correct about myelinated nerve 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fibres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	</a:t>
            </a:r>
            <a:r>
              <a:rPr lang="en-U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Schwann Cells		Nodes of Ranvier</a:t>
            </a:r>
            <a:endParaRPr lang="en-IN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	1. Present				Present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	2. Present				Absent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	3. Absent					Absent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Absent					Present</a:t>
            </a: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809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26.	Which of the following statements are correct regarding Na</a:t>
            </a:r>
            <a:r>
              <a:rPr lang="en-US" sz="28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K</a:t>
            </a:r>
            <a:r>
              <a:rPr lang="en-US" sz="28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pump?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809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Needs energy (ATP) to work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809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ii) Expels 3 Na</a:t>
            </a:r>
            <a:r>
              <a:rPr lang="en-US" sz="28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every 2K</a:t>
            </a:r>
            <a:r>
              <a:rPr lang="en-US" sz="28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ions imported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809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iii) Works against a concentration gradient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809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iv) Maintains resting potential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809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(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and (iv)				2. (ii) and (iii)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809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(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and (iii)				4. All of these</a:t>
            </a:r>
            <a:endParaRPr lang="en-IN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306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FA756841-B61D-0C6F-C8E3-19D1C2042B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109" y="1261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612C92-5846-55D6-3948-3B75D6716A3C}"/>
              </a:ext>
            </a:extLst>
          </p:cNvPr>
          <p:cNvSpPr txBox="1"/>
          <p:nvPr/>
        </p:nvSpPr>
        <p:spPr>
          <a:xfrm>
            <a:off x="241053" y="633316"/>
            <a:ext cx="11709893" cy="54255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809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27.	Status of concentration of Na</a:t>
            </a:r>
            <a:r>
              <a:rPr lang="en-US" sz="25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,K</a:t>
            </a:r>
            <a:r>
              <a:rPr lang="en-US" sz="25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proteins in the axoplasm, respectively 	are</a:t>
            </a:r>
            <a:endParaRPr lang="en-IN" sz="25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809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High, high, low					2. Low, high, low</a:t>
            </a:r>
            <a:endParaRPr lang="en-IN" sz="25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809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Low, high, high					4. High, low, high </a:t>
            </a:r>
            <a:endParaRPr lang="en-IN" sz="25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809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809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28.	Which of the following is not related to electrical synapse?</a:t>
            </a:r>
            <a:endParaRPr lang="en-IN" sz="25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809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Common type of synapse</a:t>
            </a:r>
            <a:r>
              <a:rPr lang="en-IN" sz="25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	</a:t>
            </a:r>
            <a:r>
              <a:rPr lang="en-US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Faster than chemical synapse</a:t>
            </a:r>
            <a:endParaRPr lang="en-IN" sz="25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809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Fluid filled space between two neurons</a:t>
            </a:r>
            <a:r>
              <a:rPr lang="en-IN" sz="25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n-US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Both (1) and (3) </a:t>
            </a:r>
            <a:endParaRPr lang="en-US" sz="25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809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809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29.	In correct about association area is</a:t>
            </a:r>
            <a:endParaRPr lang="en-IN" sz="25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809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Made up of myelinated tracts</a:t>
            </a:r>
            <a:endParaRPr lang="en-IN" sz="25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809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Related with complex functions like memory</a:t>
            </a:r>
            <a:endParaRPr lang="en-IN" sz="25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809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Confined to small areas in cerebrum</a:t>
            </a:r>
            <a:endParaRPr lang="en-IN" sz="25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809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Neither purely motor non sensory</a:t>
            </a:r>
            <a:endParaRPr lang="en-IN" sz="2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696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C97149EF-D448-209E-4417-F93F63ADA1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109" y="1261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61F9D3-0665-BF15-D7AB-555AF18BFDAB}"/>
              </a:ext>
            </a:extLst>
          </p:cNvPr>
          <p:cNvSpPr txBox="1"/>
          <p:nvPr/>
        </p:nvSpPr>
        <p:spPr>
          <a:xfrm>
            <a:off x="411448" y="234279"/>
            <a:ext cx="10608977" cy="652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8953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30.	Action potential is generated at axonal membrane. All of 		the following are expected except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8953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Outer surface of membrane will become negatively charged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2. Membrane is polarized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3. Membrane is nearly impermeable to K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Both (2) and (3) are not expected</a:t>
            </a: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8953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31.	Select the incorrect statement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8953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Cerebellum is very much convoluted for more accommodation 	of neurons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8953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Medulla is 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centre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cardio-vascular reflexes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8953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Limbic system is involved in expression of emotional reactions 	and motivation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8953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Afferent neuron ends at effector organ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000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689EE706-0F9F-7928-966A-80FBFBC59E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109" y="1261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6794AAF-79FE-F385-5546-E8F2D9BA08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7749294"/>
              </p:ext>
            </p:extLst>
          </p:nvPr>
        </p:nvGraphicFramePr>
        <p:xfrm>
          <a:off x="1468754" y="1324132"/>
          <a:ext cx="7999095" cy="36584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4815">
                  <a:extLst>
                    <a:ext uri="{9D8B030D-6E8A-4147-A177-3AD203B41FA5}">
                      <a16:colId xmlns:a16="http://schemas.microsoft.com/office/drawing/2014/main" val="978669284"/>
                    </a:ext>
                  </a:extLst>
                </a:gridCol>
                <a:gridCol w="2905330">
                  <a:extLst>
                    <a:ext uri="{9D8B030D-6E8A-4147-A177-3AD203B41FA5}">
                      <a16:colId xmlns:a16="http://schemas.microsoft.com/office/drawing/2014/main" val="3732299194"/>
                    </a:ext>
                  </a:extLst>
                </a:gridCol>
                <a:gridCol w="583194">
                  <a:extLst>
                    <a:ext uri="{9D8B030D-6E8A-4147-A177-3AD203B41FA5}">
                      <a16:colId xmlns:a16="http://schemas.microsoft.com/office/drawing/2014/main" val="3597557899"/>
                    </a:ext>
                  </a:extLst>
                </a:gridCol>
                <a:gridCol w="3825756">
                  <a:extLst>
                    <a:ext uri="{9D8B030D-6E8A-4147-A177-3AD203B41FA5}">
                      <a16:colId xmlns:a16="http://schemas.microsoft.com/office/drawing/2014/main" val="3056548349"/>
                    </a:ext>
                  </a:extLst>
                </a:gridCol>
              </a:tblGrid>
              <a:tr h="509958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      Column A</a:t>
                      </a:r>
                      <a:endParaRPr lang="en-IN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  (Part of Brain)</a:t>
                      </a:r>
                      <a:endParaRPr lang="en-IN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        Column B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       (Centre for)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585474"/>
                  </a:ext>
                </a:extLst>
              </a:tr>
              <a:tr h="24841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Medulla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Cardiovascular reflexes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3239822"/>
                  </a:ext>
                </a:extLst>
              </a:tr>
              <a:tr h="51018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Hypothalamus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IN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Gastric secretions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51548317"/>
                  </a:ext>
                </a:extLst>
              </a:tr>
              <a:tr h="51018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Cerebrum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Inter-sensory association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94407367"/>
                  </a:ext>
                </a:extLst>
              </a:tr>
              <a:tr h="24841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Body temperature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19776917"/>
                  </a:ext>
                </a:extLst>
              </a:tr>
              <a:tr h="24841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Memory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2249557"/>
                  </a:ext>
                </a:extLst>
              </a:tr>
              <a:tr h="24841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Communication</a:t>
                      </a:r>
                      <a:endParaRPr lang="en-IN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540373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E5A84B4-3A0E-E5E3-87AD-EC99710AA78D}"/>
              </a:ext>
            </a:extLst>
          </p:cNvPr>
          <p:cNvSpPr txBox="1"/>
          <p:nvPr/>
        </p:nvSpPr>
        <p:spPr>
          <a:xfrm>
            <a:off x="622998" y="719369"/>
            <a:ext cx="8844851" cy="57431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32.		Match the columns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 defTabSz="8953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A-1,2,3; B-5;C-4,6		2. A-1,2; B-4; C-3,5,6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 defTabSz="8953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A-2,3; B-4,5; C-1,6		4. A-2; B-4,6; C-3,5</a:t>
            </a:r>
          </a:p>
        </p:txBody>
      </p:sp>
    </p:spTree>
    <p:extLst>
      <p:ext uri="{BB962C8B-B14F-4D97-AF65-F5344CB8AC3E}">
        <p14:creationId xmlns:p14="http://schemas.microsoft.com/office/powerpoint/2010/main" val="77261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739219F4-B9BE-FAE0-E147-FF0E9A0D8C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109" y="126158"/>
            <a:ext cx="1263154" cy="3638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06CB35-C054-D0FE-22B1-1212F1BDB89F}"/>
              </a:ext>
            </a:extLst>
          </p:cNvPr>
          <p:cNvSpPr txBox="1"/>
          <p:nvPr/>
        </p:nvSpPr>
        <p:spPr>
          <a:xfrm>
            <a:off x="354299" y="489996"/>
            <a:ext cx="11066176" cy="2376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809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33.	Which of the following is not the part of peripheral nervous system?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809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Somatic neural system</a:t>
            </a: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Sympathetic neural system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809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Spinal cord</a:t>
            </a: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Parasympathetic neural system</a:t>
            </a:r>
          </a:p>
          <a:p>
            <a:pPr marR="0" lvl="0" defTabSz="809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809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34.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Which part of brain act as 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centre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following?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87FCE84-234E-3FB5-F8E2-71C2FFFB0A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7627632"/>
              </p:ext>
            </p:extLst>
          </p:nvPr>
        </p:nvGraphicFramePr>
        <p:xfrm>
          <a:off x="2454274" y="2965131"/>
          <a:ext cx="6042025" cy="30070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2067">
                  <a:extLst>
                    <a:ext uri="{9D8B030D-6E8A-4147-A177-3AD203B41FA5}">
                      <a16:colId xmlns:a16="http://schemas.microsoft.com/office/drawing/2014/main" val="1903380990"/>
                    </a:ext>
                  </a:extLst>
                </a:gridCol>
                <a:gridCol w="2803762">
                  <a:extLst>
                    <a:ext uri="{9D8B030D-6E8A-4147-A177-3AD203B41FA5}">
                      <a16:colId xmlns:a16="http://schemas.microsoft.com/office/drawing/2014/main" val="3168619622"/>
                    </a:ext>
                  </a:extLst>
                </a:gridCol>
                <a:gridCol w="2656196">
                  <a:extLst>
                    <a:ext uri="{9D8B030D-6E8A-4147-A177-3AD203B41FA5}">
                      <a16:colId xmlns:a16="http://schemas.microsoft.com/office/drawing/2014/main" val="2579516607"/>
                    </a:ext>
                  </a:extLst>
                </a:gridCol>
              </a:tblGrid>
              <a:tr h="1019864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  Body temperature</a:t>
                      </a:r>
                      <a:endParaRPr lang="en-IN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Gastric secretions</a:t>
                      </a:r>
                      <a:endParaRPr lang="en-IN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67240560"/>
                  </a:ext>
                </a:extLst>
              </a:tr>
              <a:tr h="49679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Hypothalamus</a:t>
                      </a:r>
                      <a:endParaRPr lang="en-IN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Hypothalamus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9233479"/>
                  </a:ext>
                </a:extLst>
              </a:tr>
              <a:tr h="49679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Medulla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Mid brain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37734251"/>
                  </a:ext>
                </a:extLst>
              </a:tr>
              <a:tr h="49679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Cerebrum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Cerebrum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45786853"/>
                  </a:ext>
                </a:extLst>
              </a:tr>
              <a:tr h="49679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Hypothalamus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Medulla</a:t>
                      </a:r>
                      <a:endParaRPr lang="en-IN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161764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0180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258</TotalTime>
  <Words>2391</Words>
  <Application>Microsoft Office PowerPoint</Application>
  <PresentationFormat>Widescreen</PresentationFormat>
  <Paragraphs>370</Paragraphs>
  <Slides>53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2" baseType="lpstr">
      <vt:lpstr>Aharoni</vt:lpstr>
      <vt:lpstr>Arial</vt:lpstr>
      <vt:lpstr>Calibri</vt:lpstr>
      <vt:lpstr>Century Gothic</vt:lpstr>
      <vt:lpstr>Comic Sans MS</vt:lpstr>
      <vt:lpstr>Wingdings</vt:lpstr>
      <vt:lpstr>Wingdings 3</vt:lpstr>
      <vt:lpstr>Ion</vt:lpstr>
      <vt:lpstr>MathType 7.0 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GENERATION AND CONDUCTION OF NERVE IMPULSES </vt:lpstr>
      <vt:lpstr>GENERATION AND CONDUCTION OF NERVE IMPULSES </vt:lpstr>
      <vt:lpstr>GENERATION AND CONDUCTION OF NERVE IMPULSES </vt:lpstr>
      <vt:lpstr>GENERATION AND CONDUCTION OF NERVE IMPULSES </vt:lpstr>
      <vt:lpstr>GENERATION AND CONDUCTION OF NERVE IMPULSES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Sudha</dc:creator>
  <cp:lastModifiedBy>KNa NEET</cp:lastModifiedBy>
  <cp:revision>161</cp:revision>
  <dcterms:created xsi:type="dcterms:W3CDTF">2024-07-05T07:03:31Z</dcterms:created>
  <dcterms:modified xsi:type="dcterms:W3CDTF">2024-08-03T09:11:04Z</dcterms:modified>
</cp:coreProperties>
</file>